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4"/>
    <p:sldMasterId id="2147483710" r:id="rId5"/>
    <p:sldMasterId id="2147483722" r:id="rId6"/>
    <p:sldMasterId id="2147483734" r:id="rId7"/>
  </p:sldMasterIdLst>
  <p:notesMasterIdLst>
    <p:notesMasterId r:id="rId27"/>
  </p:notesMasterIdLst>
  <p:handoutMasterIdLst>
    <p:handoutMasterId r:id="rId28"/>
  </p:handoutMasterIdLst>
  <p:sldIdLst>
    <p:sldId id="257" r:id="rId8"/>
    <p:sldId id="258" r:id="rId9"/>
    <p:sldId id="262" r:id="rId10"/>
    <p:sldId id="264" r:id="rId11"/>
    <p:sldId id="265" r:id="rId12"/>
    <p:sldId id="266" r:id="rId13"/>
    <p:sldId id="267" r:id="rId14"/>
    <p:sldId id="268" r:id="rId15"/>
    <p:sldId id="269" r:id="rId16"/>
    <p:sldId id="270" r:id="rId17"/>
    <p:sldId id="282" r:id="rId18"/>
    <p:sldId id="271" r:id="rId19"/>
    <p:sldId id="275" r:id="rId20"/>
    <p:sldId id="276" r:id="rId21"/>
    <p:sldId id="277" r:id="rId22"/>
    <p:sldId id="278" r:id="rId23"/>
    <p:sldId id="279" r:id="rId24"/>
    <p:sldId id="274" r:id="rId25"/>
    <p:sldId id="280" r:id="rId26"/>
  </p:sldIdLst>
  <p:sldSz cx="12192000" cy="6858000"/>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30" userDrawn="1">
          <p15:clr>
            <a:srgbClr val="A4A3A4"/>
          </p15:clr>
        </p15:guide>
        <p15:guide id="2" orient="horz" pos="3412" userDrawn="1">
          <p15:clr>
            <a:srgbClr val="A4A3A4"/>
          </p15:clr>
        </p15:guide>
        <p15:guide id="3" orient="horz" pos="2251" userDrawn="1">
          <p15:clr>
            <a:srgbClr val="A4A3A4"/>
          </p15:clr>
        </p15:guide>
        <p15:guide id="4" orient="horz" pos="709" userDrawn="1">
          <p15:clr>
            <a:srgbClr val="A4A3A4"/>
          </p15:clr>
        </p15:guide>
        <p15:guide id="5" orient="horz" pos="2296" userDrawn="1">
          <p15:clr>
            <a:srgbClr val="A4A3A4"/>
          </p15:clr>
        </p15:guide>
        <p15:guide id="6" pos="937" userDrawn="1">
          <p15:clr>
            <a:srgbClr val="A4A3A4"/>
          </p15:clr>
        </p15:guide>
        <p15:guide id="7" pos="71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5856"/>
    <a:srgbClr val="FFAA00"/>
    <a:srgbClr val="0B4491"/>
    <a:srgbClr val="428341"/>
    <a:srgbClr val="406DA9"/>
    <a:srgbClr val="C83F18"/>
    <a:srgbClr val="BD2B0B"/>
    <a:srgbClr val="7ABFC0"/>
    <a:srgbClr val="CAEBEA"/>
    <a:srgbClr val="55DD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843253-6E1A-F848-8DA8-48C1C89CE316}" v="1" dt="2020-11-27T10:05:03.084"/>
    <p1510:client id="{4D2A28EB-E0D0-4BB3-B761-990D48088289}" v="15" dt="2020-12-01T08:10:36.658"/>
    <p1510:client id="{6FB36341-CB05-C722-B233-EDF4A616807B}" v="14" dt="2020-11-27T07:19:42.104"/>
    <p1510:client id="{F75E444B-A6E7-4887-A515-E5D36BF49171}" v="20" dt="2021-05-06T12:16:17.857"/>
  </p1510:revLst>
</p1510:revInfo>
</file>

<file path=ppt/tableStyles.xml><?xml version="1.0" encoding="utf-8"?>
<a:tblStyleLst xmlns:a="http://schemas.openxmlformats.org/drawingml/2006/main" def="{5C22544A-7EE6-4342-B048-85BDC9FD1C3A}">
  <a:tblStyle styleId="{775DCB02-9BB8-47FD-8907-85C794F793BA}" styleName="Style à thème 1 - Accentuation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Style à thème 1 - Accentuation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38B1855-1B75-4FBE-930C-398BA8C253C6}" styleName="Style à thème 2 - Accentuation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46F890A9-2807-4EBB-B81D-B2AA78EC7F39}" styleName="Style foncé 2 - Accentuation 5/Accentuation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Style foncé 2 - Accentuation 1/Accentuation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D113A9D2-9D6B-4929-AA2D-F23B5EE8CBE7}" styleName="Style à thème 2 - Accentuation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Style léger 1 - Accentuation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Style léger 3 - Accentuation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3061"/>
  </p:normalViewPr>
  <p:slideViewPr>
    <p:cSldViewPr snapToGrid="0">
      <p:cViewPr varScale="1">
        <p:scale>
          <a:sx n="92" d="100"/>
          <a:sy n="92" d="100"/>
        </p:scale>
        <p:origin x="1864" y="168"/>
      </p:cViewPr>
      <p:guideLst>
        <p:guide orient="horz" pos="1330"/>
        <p:guide orient="horz" pos="3412"/>
        <p:guide orient="horz" pos="2251"/>
        <p:guide orient="horz" pos="709"/>
        <p:guide orient="horz" pos="2296"/>
        <p:guide pos="937"/>
        <p:guide pos="710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n HALLOUARD" userId="S::yann.hallouard@total.com::984563d2-d638-4a78-a253-b89c0ce09a89" providerId="AD" clId="Web-{F75E444B-A6E7-4887-A515-E5D36BF49171}"/>
    <pc:docChg chg="modSld">
      <pc:chgData name="Yann HALLOUARD" userId="S::yann.hallouard@total.com::984563d2-d638-4a78-a253-b89c0ce09a89" providerId="AD" clId="Web-{F75E444B-A6E7-4887-A515-E5D36BF49171}" dt="2021-05-06T12:16:17.795" v="8" actId="20577"/>
      <pc:docMkLst>
        <pc:docMk/>
      </pc:docMkLst>
      <pc:sldChg chg="modSp">
        <pc:chgData name="Yann HALLOUARD" userId="S::yann.hallouard@total.com::984563d2-d638-4a78-a253-b89c0ce09a89" providerId="AD" clId="Web-{F75E444B-A6E7-4887-A515-E5D36BF49171}" dt="2021-05-06T12:16:17.795" v="8" actId="20577"/>
        <pc:sldMkLst>
          <pc:docMk/>
          <pc:sldMk cId="3246194559" sldId="258"/>
        </pc:sldMkLst>
        <pc:spChg chg="mod">
          <ac:chgData name="Yann HALLOUARD" userId="S::yann.hallouard@total.com::984563d2-d638-4a78-a253-b89c0ce09a89" providerId="AD" clId="Web-{F75E444B-A6E7-4887-A515-E5D36BF49171}" dt="2021-05-06T12:16:17.795" v="8" actId="20577"/>
          <ac:spMkLst>
            <pc:docMk/>
            <pc:sldMk cId="3246194559" sldId="258"/>
            <ac:spMk id="4" creationId="{207C6998-ACDD-D349-B9F4-C67C96A7ABB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err="1"/>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dgm:presLayoutVars>
          <dgm:bulletEnabled val="1"/>
        </dgm:presLayoutVars>
      </dgm:prSet>
      <dgm:spPr/>
    </dgm:pt>
  </dgm:ptLst>
  <dgm:cxnLst>
    <dgm:cxn modelId="{BC1E063A-3AF7-4572-8FBA-7056AA3B8B3D}" type="presOf" srcId="{6919AB86-F80E-4BB2-943B-02E6009FE804}" destId="{E91BFC3B-A435-450E-84CB-966525E626A5}" srcOrd="0" destOrd="0" presId="urn:microsoft.com/office/officeart/2005/8/layout/process1"/>
    <dgm:cxn modelId="{2CF08241-7E07-4E77-B732-49723BCE7D21}" type="presOf" srcId="{9CC361C5-0CBB-4321-8808-0F39387A46C6}" destId="{F59B50D1-2EBA-4462-B955-349F0D791E62}"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91DDF74D-5FBE-4C1C-B70C-372F00A376D5}" type="presOf" srcId="{D9320D1F-CE61-47ED-A585-D35E2607722E}" destId="{90F3DBDA-65E2-409A-8523-36E3B4D0B877}" srcOrd="1" destOrd="0" presId="urn:microsoft.com/office/officeart/2005/8/layout/process1"/>
    <dgm:cxn modelId="{568DC85C-F972-433A-AB1A-6B79A2673B0B}" type="presOf" srcId="{A634C09A-354D-4B16-BFC6-2DF1526D2F82}" destId="{0F9FE6B2-3BF5-4E85-A134-2C8DDF270697}" srcOrd="0" destOrd="0" presId="urn:microsoft.com/office/officeart/2005/8/layout/process1"/>
    <dgm:cxn modelId="{AFC7806B-BF0F-421A-B3EB-EC39E1411DFF}" srcId="{B5D67415-A062-4CF8-8854-AEA552CEC657}" destId="{78B23747-8B61-4E40-8B91-8A2350D04205}" srcOrd="2" destOrd="0" parTransId="{5D0D3E21-649A-4B09-9EED-3AA28D2D88D8}" sibTransId="{1F6AF354-862A-41AE-B3AD-D2561D07D49B}"/>
    <dgm:cxn modelId="{0E02007C-7468-4467-8864-280E8384B738}" type="presOf" srcId="{1F6AF354-862A-41AE-B3AD-D2561D07D49B}" destId="{F50EE96E-B860-44BC-B9A6-3AE8E812D96E}"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119523A2-483F-4726-957D-8A657DC8C6A0}" type="presOf" srcId="{C69EB00A-5152-4E82-900A-42CF37F06684}" destId="{6E9828A4-8B01-4EF0-B8AE-E3B5093E9A45}" srcOrd="1" destOrd="0" presId="urn:microsoft.com/office/officeart/2005/8/layout/process1"/>
    <dgm:cxn modelId="{7BC5E7A5-E5A8-4F8E-969C-51BD53E491BF}" type="presOf" srcId="{C6EF3D9F-A702-4A49-9DBA-0549928F2F7E}" destId="{D2DF5ECE-7634-46B1-A922-F8A4E1305971}" srcOrd="0" destOrd="0" presId="urn:microsoft.com/office/officeart/2005/8/layout/process1"/>
    <dgm:cxn modelId="{91346BB4-2AC7-4CE8-8382-57EB2C181F7E}" type="presOf" srcId="{9E1F4CE2-18BD-4B11-8008-DC670F19FDB9}" destId="{8D6CEC79-DCA6-43D8-8A56-7A809C02B7F1}" srcOrd="0" destOrd="0" presId="urn:microsoft.com/office/officeart/2005/8/layout/process1"/>
    <dgm:cxn modelId="{E0B947B8-3E83-4029-8C39-C4984D430E7A}" type="presOf" srcId="{78B23747-8B61-4E40-8B91-8A2350D04205}" destId="{18CA6747-56B2-40C1-B0BC-8EB9DCC30CDD}" srcOrd="0" destOrd="0" presId="urn:microsoft.com/office/officeart/2005/8/layout/process1"/>
    <dgm:cxn modelId="{DB3B52B9-E6BA-427A-8369-BA0AC1474733}" type="presOf" srcId="{A634C09A-354D-4B16-BFC6-2DF1526D2F82}" destId="{0377952C-1711-4F0B-BFFE-C4F4FC8B33F7}" srcOrd="1" destOrd="0" presId="urn:microsoft.com/office/officeart/2005/8/layout/process1"/>
    <dgm:cxn modelId="{D2215ECD-818E-459F-87CC-5756F3C754CA}" type="presOf" srcId="{1F6AF354-862A-41AE-B3AD-D2561D07D49B}" destId="{4A885C37-E262-400F-ADA5-E5DA2FB59335}" srcOrd="0" destOrd="0" presId="urn:microsoft.com/office/officeart/2005/8/layout/process1"/>
    <dgm:cxn modelId="{5EB891DB-AA6B-42BF-8DD6-8F40045EE69C}" type="presOf" srcId="{D9320D1F-CE61-47ED-A585-D35E2607722E}" destId="{995C709F-AAD7-44BF-88CE-919844CD7AF3}" srcOrd="0" destOrd="0" presId="urn:microsoft.com/office/officeart/2005/8/layout/process1"/>
    <dgm:cxn modelId="{BEEBCDF3-D5B2-425D-BE44-18265AD530C4}" type="presOf" srcId="{B5D67415-A062-4CF8-8854-AEA552CEC657}" destId="{F81A7E3A-3478-4C13-9BFC-EDA3E7F480EB}" srcOrd="0" destOrd="0" presId="urn:microsoft.com/office/officeart/2005/8/layout/process1"/>
    <dgm:cxn modelId="{ED69A3F9-6D66-437B-8694-D25C72CB4A64}" type="presOf" srcId="{C69EB00A-5152-4E82-900A-42CF37F06684}" destId="{C31F1985-CAA6-4714-A5ED-1186EAF0F3E3}" srcOrd="0" destOrd="0" presId="urn:microsoft.com/office/officeart/2005/8/layout/process1"/>
    <dgm:cxn modelId="{BC7585EF-3389-4A36-9214-63C94C6695F6}" type="presParOf" srcId="{F81A7E3A-3478-4C13-9BFC-EDA3E7F480EB}" destId="{D2DF5ECE-7634-46B1-A922-F8A4E1305971}" srcOrd="0" destOrd="0" presId="urn:microsoft.com/office/officeart/2005/8/layout/process1"/>
    <dgm:cxn modelId="{627EAB9C-BAFB-41F9-82F3-8C8D9EDA871F}" type="presParOf" srcId="{F81A7E3A-3478-4C13-9BFC-EDA3E7F480EB}" destId="{C31F1985-CAA6-4714-A5ED-1186EAF0F3E3}" srcOrd="1" destOrd="0" presId="urn:microsoft.com/office/officeart/2005/8/layout/process1"/>
    <dgm:cxn modelId="{2E5EFFF2-95B8-479D-A176-252E7A8DF1FC}" type="presParOf" srcId="{C31F1985-CAA6-4714-A5ED-1186EAF0F3E3}" destId="{6E9828A4-8B01-4EF0-B8AE-E3B5093E9A45}" srcOrd="0" destOrd="0" presId="urn:microsoft.com/office/officeart/2005/8/layout/process1"/>
    <dgm:cxn modelId="{8A2ED397-CADE-4B8C-A418-4409A505D560}" type="presParOf" srcId="{F81A7E3A-3478-4C13-9BFC-EDA3E7F480EB}" destId="{E91BFC3B-A435-450E-84CB-966525E626A5}" srcOrd="2" destOrd="0" presId="urn:microsoft.com/office/officeart/2005/8/layout/process1"/>
    <dgm:cxn modelId="{68469ABA-053B-4D29-8E07-18C9C9AF455A}" type="presParOf" srcId="{F81A7E3A-3478-4C13-9BFC-EDA3E7F480EB}" destId="{0F9FE6B2-3BF5-4E85-A134-2C8DDF270697}" srcOrd="3" destOrd="0" presId="urn:microsoft.com/office/officeart/2005/8/layout/process1"/>
    <dgm:cxn modelId="{6E1762C2-1A18-4F7B-B70E-68F28E68AB71}" type="presParOf" srcId="{0F9FE6B2-3BF5-4E85-A134-2C8DDF270697}" destId="{0377952C-1711-4F0B-BFFE-C4F4FC8B33F7}" srcOrd="0" destOrd="0" presId="urn:microsoft.com/office/officeart/2005/8/layout/process1"/>
    <dgm:cxn modelId="{969E22F0-4BBB-4015-A535-12AB09E81988}" type="presParOf" srcId="{F81A7E3A-3478-4C13-9BFC-EDA3E7F480EB}" destId="{18CA6747-56B2-40C1-B0BC-8EB9DCC30CDD}" srcOrd="4" destOrd="0" presId="urn:microsoft.com/office/officeart/2005/8/layout/process1"/>
    <dgm:cxn modelId="{8FB17F5E-6931-42B5-822E-EA23B624AFA0}" type="presParOf" srcId="{F81A7E3A-3478-4C13-9BFC-EDA3E7F480EB}" destId="{4A885C37-E262-400F-ADA5-E5DA2FB59335}" srcOrd="5" destOrd="0" presId="urn:microsoft.com/office/officeart/2005/8/layout/process1"/>
    <dgm:cxn modelId="{AB67CC72-1F7C-4172-837B-3D24EC612BF8}" type="presParOf" srcId="{4A885C37-E262-400F-ADA5-E5DA2FB59335}" destId="{F50EE96E-B860-44BC-B9A6-3AE8E812D96E}" srcOrd="0" destOrd="0" presId="urn:microsoft.com/office/officeart/2005/8/layout/process1"/>
    <dgm:cxn modelId="{5DE3F205-85D6-4776-AB03-C9D844A7B1DE}" type="presParOf" srcId="{F81A7E3A-3478-4C13-9BFC-EDA3E7F480EB}" destId="{F59B50D1-2EBA-4462-B955-349F0D791E62}" srcOrd="6" destOrd="0" presId="urn:microsoft.com/office/officeart/2005/8/layout/process1"/>
    <dgm:cxn modelId="{76467764-5F53-45CA-9DD5-562F1D5D015A}" type="presParOf" srcId="{F81A7E3A-3478-4C13-9BFC-EDA3E7F480EB}" destId="{995C709F-AAD7-44BF-88CE-919844CD7AF3}" srcOrd="7" destOrd="0" presId="urn:microsoft.com/office/officeart/2005/8/layout/process1"/>
    <dgm:cxn modelId="{1B7A44D0-C90F-4642-9B99-0164DD98497D}" type="presParOf" srcId="{995C709F-AAD7-44BF-88CE-919844CD7AF3}" destId="{90F3DBDA-65E2-409A-8523-36E3B4D0B877}" srcOrd="0" destOrd="0" presId="urn:microsoft.com/office/officeart/2005/8/layout/process1"/>
    <dgm:cxn modelId="{613638C2-1C78-4627-8408-E0C54E958AFF}"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dgm:presLayoutVars>
          <dgm:bulletEnabled val="1"/>
        </dgm:presLayoutVars>
      </dgm:prSet>
      <dgm:spPr/>
    </dgm:pt>
  </dgm:ptLst>
  <dgm:cxnLst>
    <dgm:cxn modelId="{7C0A3F01-717E-430C-9DC7-352E7D8D4F4E}" type="presOf" srcId="{1F6AF354-862A-41AE-B3AD-D2561D07D49B}" destId="{4A885C37-E262-400F-ADA5-E5DA2FB59335}" srcOrd="0" destOrd="0" presId="urn:microsoft.com/office/officeart/2005/8/layout/process1"/>
    <dgm:cxn modelId="{3D7CA41C-0807-4898-9B29-18B506B1BA36}" type="presOf" srcId="{78B23747-8B61-4E40-8B91-8A2350D04205}" destId="{18CA6747-56B2-40C1-B0BC-8EB9DCC30CDD}" srcOrd="0" destOrd="0" presId="urn:microsoft.com/office/officeart/2005/8/layout/process1"/>
    <dgm:cxn modelId="{EF03DE2E-4D30-4FA2-9B80-0BA6536709DA}" type="presOf" srcId="{C6EF3D9F-A702-4A49-9DBA-0549928F2F7E}" destId="{D2DF5ECE-7634-46B1-A922-F8A4E1305971}" srcOrd="0" destOrd="0" presId="urn:microsoft.com/office/officeart/2005/8/layout/process1"/>
    <dgm:cxn modelId="{2A876B30-AF36-4F98-9781-B15BEAA03F50}" type="presOf" srcId="{9CC361C5-0CBB-4321-8808-0F39387A46C6}" destId="{F59B50D1-2EBA-4462-B955-349F0D791E62}" srcOrd="0" destOrd="0" presId="urn:microsoft.com/office/officeart/2005/8/layout/process1"/>
    <dgm:cxn modelId="{4FE0E434-AB12-4A3B-A15D-82549375CB41}" type="presOf" srcId="{B5D67415-A062-4CF8-8854-AEA552CEC657}" destId="{F81A7E3A-3478-4C13-9BFC-EDA3E7F480EB}" srcOrd="0" destOrd="0" presId="urn:microsoft.com/office/officeart/2005/8/layout/process1"/>
    <dgm:cxn modelId="{5AA7AE35-FFF0-4C82-AFCE-C49BF1DB4272}" type="presOf" srcId="{D9320D1F-CE61-47ED-A585-D35E2607722E}" destId="{995C709F-AAD7-44BF-88CE-919844CD7AF3}"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6709625E-CA1C-4AD8-81CD-20605D9866A8}" type="presOf" srcId="{A634C09A-354D-4B16-BFC6-2DF1526D2F82}" destId="{0377952C-1711-4F0B-BFFE-C4F4FC8B33F7}" srcOrd="1" destOrd="0" presId="urn:microsoft.com/office/officeart/2005/8/layout/process1"/>
    <dgm:cxn modelId="{AFC7806B-BF0F-421A-B3EB-EC39E1411DFF}" srcId="{B5D67415-A062-4CF8-8854-AEA552CEC657}" destId="{78B23747-8B61-4E40-8B91-8A2350D04205}" srcOrd="2" destOrd="0" parTransId="{5D0D3E21-649A-4B09-9EED-3AA28D2D88D8}" sibTransId="{1F6AF354-862A-41AE-B3AD-D2561D07D49B}"/>
    <dgm:cxn modelId="{D3FE1377-66D0-42C0-B1E9-0E87E0DE1040}" type="presOf" srcId="{6919AB86-F80E-4BB2-943B-02E6009FE804}" destId="{E91BFC3B-A435-450E-84CB-966525E626A5}" srcOrd="0" destOrd="0" presId="urn:microsoft.com/office/officeart/2005/8/layout/process1"/>
    <dgm:cxn modelId="{1CB85281-1094-4236-98CA-FBCF8D11734C}" type="presOf" srcId="{C69EB00A-5152-4E82-900A-42CF37F06684}" destId="{6E9828A4-8B01-4EF0-B8AE-E3B5093E9A45}"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EB69A68A-E994-46C1-9FD4-9319FD4C9116}" type="presOf" srcId="{1F6AF354-862A-41AE-B3AD-D2561D07D49B}" destId="{F50EE96E-B860-44BC-B9A6-3AE8E812D96E}" srcOrd="1" destOrd="0" presId="urn:microsoft.com/office/officeart/2005/8/layout/process1"/>
    <dgm:cxn modelId="{9537B68E-4C8E-49F7-B408-9390007D3DDE}" srcId="{B5D67415-A062-4CF8-8854-AEA552CEC657}" destId="{6919AB86-F80E-4BB2-943B-02E6009FE804}" srcOrd="1" destOrd="0" parTransId="{B3142BAE-07A3-4E3C-89AA-C87F71DC8E13}" sibTransId="{A634C09A-354D-4B16-BFC6-2DF1526D2F82}"/>
    <dgm:cxn modelId="{9E5A1091-9FBF-47F6-9904-7198C57D9E1C}" type="presOf" srcId="{9E1F4CE2-18BD-4B11-8008-DC670F19FDB9}" destId="{8D6CEC79-DCA6-43D8-8A56-7A809C02B7F1}" srcOrd="0" destOrd="0" presId="urn:microsoft.com/office/officeart/2005/8/layout/process1"/>
    <dgm:cxn modelId="{A9BBE392-8CF8-4F04-AFEC-F98B3B047B8D}" srcId="{B5D67415-A062-4CF8-8854-AEA552CEC657}" destId="{C6EF3D9F-A702-4A49-9DBA-0549928F2F7E}" srcOrd="0" destOrd="0" parTransId="{A8A44514-B6CD-4C1E-A7BA-7C0485220A60}" sibTransId="{C69EB00A-5152-4E82-900A-42CF37F06684}"/>
    <dgm:cxn modelId="{01BF91B5-5F39-4CDE-BF1C-1D03F1BA8499}" type="presOf" srcId="{A634C09A-354D-4B16-BFC6-2DF1526D2F82}" destId="{0F9FE6B2-3BF5-4E85-A134-2C8DDF270697}" srcOrd="0" destOrd="0" presId="urn:microsoft.com/office/officeart/2005/8/layout/process1"/>
    <dgm:cxn modelId="{55E47AC6-7158-4F3C-8F6A-80652258832E}" type="presOf" srcId="{D9320D1F-CE61-47ED-A585-D35E2607722E}" destId="{90F3DBDA-65E2-409A-8523-36E3B4D0B877}" srcOrd="1" destOrd="0" presId="urn:microsoft.com/office/officeart/2005/8/layout/process1"/>
    <dgm:cxn modelId="{D9D6ECEC-EA0F-4F3B-85E0-622AE17D1631}" type="presOf" srcId="{C69EB00A-5152-4E82-900A-42CF37F06684}" destId="{C31F1985-CAA6-4714-A5ED-1186EAF0F3E3}" srcOrd="0" destOrd="0" presId="urn:microsoft.com/office/officeart/2005/8/layout/process1"/>
    <dgm:cxn modelId="{E843AA4D-E45A-4816-838F-DEE92DDA5411}" type="presParOf" srcId="{F81A7E3A-3478-4C13-9BFC-EDA3E7F480EB}" destId="{D2DF5ECE-7634-46B1-A922-F8A4E1305971}" srcOrd="0" destOrd="0" presId="urn:microsoft.com/office/officeart/2005/8/layout/process1"/>
    <dgm:cxn modelId="{C4710BBC-3C8A-4A15-AB02-F3C600669A48}" type="presParOf" srcId="{F81A7E3A-3478-4C13-9BFC-EDA3E7F480EB}" destId="{C31F1985-CAA6-4714-A5ED-1186EAF0F3E3}" srcOrd="1" destOrd="0" presId="urn:microsoft.com/office/officeart/2005/8/layout/process1"/>
    <dgm:cxn modelId="{0D7AEC6D-120E-4802-8603-D41CB754C0CF}" type="presParOf" srcId="{C31F1985-CAA6-4714-A5ED-1186EAF0F3E3}" destId="{6E9828A4-8B01-4EF0-B8AE-E3B5093E9A45}" srcOrd="0" destOrd="0" presId="urn:microsoft.com/office/officeart/2005/8/layout/process1"/>
    <dgm:cxn modelId="{70FD720D-6B37-4998-825D-843B822EC4C0}" type="presParOf" srcId="{F81A7E3A-3478-4C13-9BFC-EDA3E7F480EB}" destId="{E91BFC3B-A435-450E-84CB-966525E626A5}" srcOrd="2" destOrd="0" presId="urn:microsoft.com/office/officeart/2005/8/layout/process1"/>
    <dgm:cxn modelId="{1108B687-1BF8-42AE-B667-41EC6185F636}" type="presParOf" srcId="{F81A7E3A-3478-4C13-9BFC-EDA3E7F480EB}" destId="{0F9FE6B2-3BF5-4E85-A134-2C8DDF270697}" srcOrd="3" destOrd="0" presId="urn:microsoft.com/office/officeart/2005/8/layout/process1"/>
    <dgm:cxn modelId="{71C1C7FD-1758-45D8-A03F-1190CA16B29B}" type="presParOf" srcId="{0F9FE6B2-3BF5-4E85-A134-2C8DDF270697}" destId="{0377952C-1711-4F0B-BFFE-C4F4FC8B33F7}" srcOrd="0" destOrd="0" presId="urn:microsoft.com/office/officeart/2005/8/layout/process1"/>
    <dgm:cxn modelId="{4E0924C8-6F93-4E88-9D0F-60B959413BD4}" type="presParOf" srcId="{F81A7E3A-3478-4C13-9BFC-EDA3E7F480EB}" destId="{18CA6747-56B2-40C1-B0BC-8EB9DCC30CDD}" srcOrd="4" destOrd="0" presId="urn:microsoft.com/office/officeart/2005/8/layout/process1"/>
    <dgm:cxn modelId="{1EFB6320-C616-4174-A171-C2E7E25BB7ED}" type="presParOf" srcId="{F81A7E3A-3478-4C13-9BFC-EDA3E7F480EB}" destId="{4A885C37-E262-400F-ADA5-E5DA2FB59335}" srcOrd="5" destOrd="0" presId="urn:microsoft.com/office/officeart/2005/8/layout/process1"/>
    <dgm:cxn modelId="{9E8814A7-3E30-4B96-975E-CFD2313564BD}" type="presParOf" srcId="{4A885C37-E262-400F-ADA5-E5DA2FB59335}" destId="{F50EE96E-B860-44BC-B9A6-3AE8E812D96E}" srcOrd="0" destOrd="0" presId="urn:microsoft.com/office/officeart/2005/8/layout/process1"/>
    <dgm:cxn modelId="{9956819C-4A68-456B-B559-473E99541F97}" type="presParOf" srcId="{F81A7E3A-3478-4C13-9BFC-EDA3E7F480EB}" destId="{F59B50D1-2EBA-4462-B955-349F0D791E62}" srcOrd="6" destOrd="0" presId="urn:microsoft.com/office/officeart/2005/8/layout/process1"/>
    <dgm:cxn modelId="{9EC8DA88-87A3-47D1-A268-F53164F18171}" type="presParOf" srcId="{F81A7E3A-3478-4C13-9BFC-EDA3E7F480EB}" destId="{995C709F-AAD7-44BF-88CE-919844CD7AF3}" srcOrd="7" destOrd="0" presId="urn:microsoft.com/office/officeart/2005/8/layout/process1"/>
    <dgm:cxn modelId="{8F7125DF-4B03-4531-8F7B-2457D59B886E}" type="presParOf" srcId="{995C709F-AAD7-44BF-88CE-919844CD7AF3}" destId="{90F3DBDA-65E2-409A-8523-36E3B4D0B877}" srcOrd="0" destOrd="0" presId="urn:microsoft.com/office/officeart/2005/8/layout/process1"/>
    <dgm:cxn modelId="{6F979EEB-EB79-4C24-A6ED-2FCC4975FDE2}"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custScaleX="87782">
        <dgm:presLayoutVars>
          <dgm:bulletEnabled val="1"/>
        </dgm:presLayoutVars>
      </dgm:prSet>
      <dgm:spPr/>
    </dgm:pt>
  </dgm:ptLst>
  <dgm:cxnLst>
    <dgm:cxn modelId="{49466C06-6595-4770-9609-891DCA660721}" type="presOf" srcId="{C69EB00A-5152-4E82-900A-42CF37F06684}" destId="{C31F1985-CAA6-4714-A5ED-1186EAF0F3E3}" srcOrd="0" destOrd="0" presId="urn:microsoft.com/office/officeart/2005/8/layout/process1"/>
    <dgm:cxn modelId="{8B636509-D48C-4E6B-95FC-13E09CF83272}" type="presOf" srcId="{1F6AF354-862A-41AE-B3AD-D2561D07D49B}" destId="{F50EE96E-B860-44BC-B9A6-3AE8E812D96E}" srcOrd="1" destOrd="0" presId="urn:microsoft.com/office/officeart/2005/8/layout/process1"/>
    <dgm:cxn modelId="{C9172814-0DB2-413A-B10F-556A4BF22832}" type="presOf" srcId="{1F6AF354-862A-41AE-B3AD-D2561D07D49B}" destId="{4A885C37-E262-400F-ADA5-E5DA2FB59335}" srcOrd="0" destOrd="0" presId="urn:microsoft.com/office/officeart/2005/8/layout/process1"/>
    <dgm:cxn modelId="{B89C4817-0C47-44DD-9801-84A2C2257289}" type="presOf" srcId="{78B23747-8B61-4E40-8B91-8A2350D04205}" destId="{18CA6747-56B2-40C1-B0BC-8EB9DCC30CDD}" srcOrd="0" destOrd="0" presId="urn:microsoft.com/office/officeart/2005/8/layout/process1"/>
    <dgm:cxn modelId="{BD10FD27-2FE5-439E-90D3-AE2AB0626987}" type="presOf" srcId="{9CC361C5-0CBB-4321-8808-0F39387A46C6}" destId="{F59B50D1-2EBA-4462-B955-349F0D791E62}" srcOrd="0" destOrd="0" presId="urn:microsoft.com/office/officeart/2005/8/layout/process1"/>
    <dgm:cxn modelId="{0E239343-BB13-4E57-B90E-5E081AF2E6B4}" type="presOf" srcId="{B5D67415-A062-4CF8-8854-AEA552CEC657}" destId="{F81A7E3A-3478-4C13-9BFC-EDA3E7F480EB}"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AFC7806B-BF0F-421A-B3EB-EC39E1411DFF}" srcId="{B5D67415-A062-4CF8-8854-AEA552CEC657}" destId="{78B23747-8B61-4E40-8B91-8A2350D04205}" srcOrd="2" destOrd="0" parTransId="{5D0D3E21-649A-4B09-9EED-3AA28D2D88D8}" sibTransId="{1F6AF354-862A-41AE-B3AD-D2561D07D49B}"/>
    <dgm:cxn modelId="{0F1EF87F-D208-448A-98A0-D6D0277C6C4D}" type="presOf" srcId="{A634C09A-354D-4B16-BFC6-2DF1526D2F82}" destId="{0377952C-1711-4F0B-BFFE-C4F4FC8B33F7}" srcOrd="1"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07920284-C79B-4F39-AD7A-0A749B3AC85D}" type="presOf" srcId="{C69EB00A-5152-4E82-900A-42CF37F06684}" destId="{6E9828A4-8B01-4EF0-B8AE-E3B5093E9A45}" srcOrd="1" destOrd="0" presId="urn:microsoft.com/office/officeart/2005/8/layout/process1"/>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97520FB4-3368-450D-90ED-846647A7C016}" type="presOf" srcId="{D9320D1F-CE61-47ED-A585-D35E2607722E}" destId="{90F3DBDA-65E2-409A-8523-36E3B4D0B877}" srcOrd="1" destOrd="0" presId="urn:microsoft.com/office/officeart/2005/8/layout/process1"/>
    <dgm:cxn modelId="{C007F2B8-74E3-45C3-A3F0-CD4FDF03E555}" type="presOf" srcId="{D9320D1F-CE61-47ED-A585-D35E2607722E}" destId="{995C709F-AAD7-44BF-88CE-919844CD7AF3}" srcOrd="0" destOrd="0" presId="urn:microsoft.com/office/officeart/2005/8/layout/process1"/>
    <dgm:cxn modelId="{2A0919D6-0A32-4B60-83AB-15F0F9032767}" type="presOf" srcId="{9E1F4CE2-18BD-4B11-8008-DC670F19FDB9}" destId="{8D6CEC79-DCA6-43D8-8A56-7A809C02B7F1}" srcOrd="0" destOrd="0" presId="urn:microsoft.com/office/officeart/2005/8/layout/process1"/>
    <dgm:cxn modelId="{D3711DE7-B198-40DC-9550-A582B84F7BEB}" type="presOf" srcId="{6919AB86-F80E-4BB2-943B-02E6009FE804}" destId="{E91BFC3B-A435-450E-84CB-966525E626A5}" srcOrd="0" destOrd="0" presId="urn:microsoft.com/office/officeart/2005/8/layout/process1"/>
    <dgm:cxn modelId="{9762A8EE-84F3-4F74-AB00-DE414AFE2498}" type="presOf" srcId="{A634C09A-354D-4B16-BFC6-2DF1526D2F82}" destId="{0F9FE6B2-3BF5-4E85-A134-2C8DDF270697}" srcOrd="0" destOrd="0" presId="urn:microsoft.com/office/officeart/2005/8/layout/process1"/>
    <dgm:cxn modelId="{4EF10FFF-0E7C-4194-B26D-0665A4BCC7F3}" type="presOf" srcId="{C6EF3D9F-A702-4A49-9DBA-0549928F2F7E}" destId="{D2DF5ECE-7634-46B1-A922-F8A4E1305971}" srcOrd="0" destOrd="0" presId="urn:microsoft.com/office/officeart/2005/8/layout/process1"/>
    <dgm:cxn modelId="{4D18BF39-E98A-4922-A162-AF8BD5DEB98E}" type="presParOf" srcId="{F81A7E3A-3478-4C13-9BFC-EDA3E7F480EB}" destId="{D2DF5ECE-7634-46B1-A922-F8A4E1305971}" srcOrd="0" destOrd="0" presId="urn:microsoft.com/office/officeart/2005/8/layout/process1"/>
    <dgm:cxn modelId="{A6E64C90-4B2D-42AE-BCB9-757EF3247F54}" type="presParOf" srcId="{F81A7E3A-3478-4C13-9BFC-EDA3E7F480EB}" destId="{C31F1985-CAA6-4714-A5ED-1186EAF0F3E3}" srcOrd="1" destOrd="0" presId="urn:microsoft.com/office/officeart/2005/8/layout/process1"/>
    <dgm:cxn modelId="{81ECBB10-7477-4010-BD3B-6414F168D264}" type="presParOf" srcId="{C31F1985-CAA6-4714-A5ED-1186EAF0F3E3}" destId="{6E9828A4-8B01-4EF0-B8AE-E3B5093E9A45}" srcOrd="0" destOrd="0" presId="urn:microsoft.com/office/officeart/2005/8/layout/process1"/>
    <dgm:cxn modelId="{45C4699D-5D53-4382-90DA-D387F1C7F73A}" type="presParOf" srcId="{F81A7E3A-3478-4C13-9BFC-EDA3E7F480EB}" destId="{E91BFC3B-A435-450E-84CB-966525E626A5}" srcOrd="2" destOrd="0" presId="urn:microsoft.com/office/officeart/2005/8/layout/process1"/>
    <dgm:cxn modelId="{857C1C61-8566-4B59-9EDC-06C599B274D3}" type="presParOf" srcId="{F81A7E3A-3478-4C13-9BFC-EDA3E7F480EB}" destId="{0F9FE6B2-3BF5-4E85-A134-2C8DDF270697}" srcOrd="3" destOrd="0" presId="urn:microsoft.com/office/officeart/2005/8/layout/process1"/>
    <dgm:cxn modelId="{0E860BAE-1739-411A-913D-9512F6023C8D}" type="presParOf" srcId="{0F9FE6B2-3BF5-4E85-A134-2C8DDF270697}" destId="{0377952C-1711-4F0B-BFFE-C4F4FC8B33F7}" srcOrd="0" destOrd="0" presId="urn:microsoft.com/office/officeart/2005/8/layout/process1"/>
    <dgm:cxn modelId="{8B766E78-BE21-48B5-88D1-73BE1EEE18C8}" type="presParOf" srcId="{F81A7E3A-3478-4C13-9BFC-EDA3E7F480EB}" destId="{18CA6747-56B2-40C1-B0BC-8EB9DCC30CDD}" srcOrd="4" destOrd="0" presId="urn:microsoft.com/office/officeart/2005/8/layout/process1"/>
    <dgm:cxn modelId="{907AF9A4-EAB2-490D-980A-2F6A1A1B1657}" type="presParOf" srcId="{F81A7E3A-3478-4C13-9BFC-EDA3E7F480EB}" destId="{4A885C37-E262-400F-ADA5-E5DA2FB59335}" srcOrd="5" destOrd="0" presId="urn:microsoft.com/office/officeart/2005/8/layout/process1"/>
    <dgm:cxn modelId="{2A734BBF-219B-408C-B13F-1CF990F9F174}" type="presParOf" srcId="{4A885C37-E262-400F-ADA5-E5DA2FB59335}" destId="{F50EE96E-B860-44BC-B9A6-3AE8E812D96E}" srcOrd="0" destOrd="0" presId="urn:microsoft.com/office/officeart/2005/8/layout/process1"/>
    <dgm:cxn modelId="{D46F0BCC-D05A-495E-B79A-21EC579CAF55}" type="presParOf" srcId="{F81A7E3A-3478-4C13-9BFC-EDA3E7F480EB}" destId="{F59B50D1-2EBA-4462-B955-349F0D791E62}" srcOrd="6" destOrd="0" presId="urn:microsoft.com/office/officeart/2005/8/layout/process1"/>
    <dgm:cxn modelId="{4BF90E8E-27F0-4E59-80F9-9D9A9ABC6454}" type="presParOf" srcId="{F81A7E3A-3478-4C13-9BFC-EDA3E7F480EB}" destId="{995C709F-AAD7-44BF-88CE-919844CD7AF3}" srcOrd="7" destOrd="0" presId="urn:microsoft.com/office/officeart/2005/8/layout/process1"/>
    <dgm:cxn modelId="{CA86DD8F-EA1F-4D7D-B87D-F8BDF446F8B5}" type="presParOf" srcId="{995C709F-AAD7-44BF-88CE-919844CD7AF3}" destId="{90F3DBDA-65E2-409A-8523-36E3B4D0B877}" srcOrd="0" destOrd="0" presId="urn:microsoft.com/office/officeart/2005/8/layout/process1"/>
    <dgm:cxn modelId="{F87ADCED-2B37-4D06-80E9-17AF0CDC43D1}"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D67415-A062-4CF8-8854-AEA552CEC65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6EF3D9F-A702-4A49-9DBA-0549928F2F7E}">
      <dgm:prSet phldrT="[Texte]"/>
      <dgm:spPr/>
      <dgm:t>
        <a:bodyPr/>
        <a:lstStyle/>
        <a:p>
          <a:r>
            <a:rPr lang="fr-FR"/>
            <a:t>Get Data</a:t>
          </a:r>
          <a:endParaRPr lang="en-US"/>
        </a:p>
      </dgm:t>
    </dgm:pt>
    <dgm:pt modelId="{A8A44514-B6CD-4C1E-A7BA-7C0485220A60}" type="parTrans" cxnId="{A9BBE392-8CF8-4F04-AFEC-F98B3B047B8D}">
      <dgm:prSet/>
      <dgm:spPr/>
      <dgm:t>
        <a:bodyPr/>
        <a:lstStyle/>
        <a:p>
          <a:endParaRPr lang="en-US"/>
        </a:p>
      </dgm:t>
    </dgm:pt>
    <dgm:pt modelId="{C69EB00A-5152-4E82-900A-42CF37F06684}" type="sibTrans" cxnId="{A9BBE392-8CF8-4F04-AFEC-F98B3B047B8D}">
      <dgm:prSet/>
      <dgm:spPr/>
      <dgm:t>
        <a:bodyPr/>
        <a:lstStyle/>
        <a:p>
          <a:endParaRPr lang="en-US"/>
        </a:p>
      </dgm:t>
    </dgm:pt>
    <dgm:pt modelId="{78B23747-8B61-4E40-8B91-8A2350D04205}">
      <dgm:prSet phldrT="[Texte]"/>
      <dgm:spPr/>
      <dgm:t>
        <a:bodyPr/>
        <a:lstStyle/>
        <a:p>
          <a:r>
            <a:rPr lang="fr-FR"/>
            <a:t>Train the model</a:t>
          </a:r>
        </a:p>
      </dgm:t>
    </dgm:pt>
    <dgm:pt modelId="{5D0D3E21-649A-4B09-9EED-3AA28D2D88D8}" type="parTrans" cxnId="{AFC7806B-BF0F-421A-B3EB-EC39E1411DFF}">
      <dgm:prSet/>
      <dgm:spPr/>
      <dgm:t>
        <a:bodyPr/>
        <a:lstStyle/>
        <a:p>
          <a:endParaRPr lang="en-US"/>
        </a:p>
      </dgm:t>
    </dgm:pt>
    <dgm:pt modelId="{1F6AF354-862A-41AE-B3AD-D2561D07D49B}" type="sibTrans" cxnId="{AFC7806B-BF0F-421A-B3EB-EC39E1411DFF}">
      <dgm:prSet/>
      <dgm:spPr/>
      <dgm:t>
        <a:bodyPr/>
        <a:lstStyle/>
        <a:p>
          <a:endParaRPr lang="en-US"/>
        </a:p>
      </dgm:t>
    </dgm:pt>
    <dgm:pt modelId="{6919AB86-F80E-4BB2-943B-02E6009FE804}">
      <dgm:prSet phldrT="[Texte]"/>
      <dgm:spPr/>
      <dgm:t>
        <a:bodyPr/>
        <a:lstStyle/>
        <a:p>
          <a:r>
            <a:rPr lang="fr-FR"/>
            <a:t>Preprocessing</a:t>
          </a:r>
          <a:endParaRPr lang="en-US"/>
        </a:p>
      </dgm:t>
    </dgm:pt>
    <dgm:pt modelId="{A634C09A-354D-4B16-BFC6-2DF1526D2F82}" type="sibTrans" cxnId="{9537B68E-4C8E-49F7-B408-9390007D3DDE}">
      <dgm:prSet/>
      <dgm:spPr/>
      <dgm:t>
        <a:bodyPr/>
        <a:lstStyle/>
        <a:p>
          <a:endParaRPr lang="en-US"/>
        </a:p>
      </dgm:t>
    </dgm:pt>
    <dgm:pt modelId="{B3142BAE-07A3-4E3C-89AA-C87F71DC8E13}" type="parTrans" cxnId="{9537B68E-4C8E-49F7-B408-9390007D3DDE}">
      <dgm:prSet/>
      <dgm:spPr/>
      <dgm:t>
        <a:bodyPr/>
        <a:lstStyle/>
        <a:p>
          <a:endParaRPr lang="en-US"/>
        </a:p>
      </dgm:t>
    </dgm:pt>
    <dgm:pt modelId="{9CC361C5-0CBB-4321-8808-0F39387A46C6}">
      <dgm:prSet/>
      <dgm:spPr/>
      <dgm:t>
        <a:bodyPr/>
        <a:lstStyle/>
        <a:p>
          <a:r>
            <a:rPr lang="fr-FR"/>
            <a:t>Evaluate the model</a:t>
          </a:r>
          <a:endParaRPr lang="en-US"/>
        </a:p>
      </dgm:t>
    </dgm:pt>
    <dgm:pt modelId="{01F62C36-1A3F-447F-9ACE-A117B54124FE}" type="parTrans" cxnId="{3FAC8583-3850-4734-B5B5-1C73AA6B1BE2}">
      <dgm:prSet/>
      <dgm:spPr/>
      <dgm:t>
        <a:bodyPr/>
        <a:lstStyle/>
        <a:p>
          <a:endParaRPr lang="en-US"/>
        </a:p>
      </dgm:t>
    </dgm:pt>
    <dgm:pt modelId="{D9320D1F-CE61-47ED-A585-D35E2607722E}" type="sibTrans" cxnId="{3FAC8583-3850-4734-B5B5-1C73AA6B1BE2}">
      <dgm:prSet/>
      <dgm:spPr/>
      <dgm:t>
        <a:bodyPr/>
        <a:lstStyle/>
        <a:p>
          <a:endParaRPr lang="en-US"/>
        </a:p>
      </dgm:t>
    </dgm:pt>
    <dgm:pt modelId="{9E1F4CE2-18BD-4B11-8008-DC670F19FDB9}">
      <dgm:prSet/>
      <dgm:spPr/>
      <dgm:t>
        <a:bodyPr/>
        <a:lstStyle/>
        <a:p>
          <a:r>
            <a:rPr lang="fr-FR"/>
            <a:t>Improve</a:t>
          </a:r>
          <a:endParaRPr lang="en-US"/>
        </a:p>
      </dgm:t>
    </dgm:pt>
    <dgm:pt modelId="{BDF8E66A-A0CE-4A20-82CB-D49D4936CE42}" type="parTrans" cxnId="{12EABB48-F78E-4366-8D27-7CED47162BC2}">
      <dgm:prSet/>
      <dgm:spPr/>
      <dgm:t>
        <a:bodyPr/>
        <a:lstStyle/>
        <a:p>
          <a:endParaRPr lang="en-US"/>
        </a:p>
      </dgm:t>
    </dgm:pt>
    <dgm:pt modelId="{F3FECF0B-77F3-443A-A415-827941C3B102}" type="sibTrans" cxnId="{12EABB48-F78E-4366-8D27-7CED47162BC2}">
      <dgm:prSet/>
      <dgm:spPr/>
      <dgm:t>
        <a:bodyPr/>
        <a:lstStyle/>
        <a:p>
          <a:endParaRPr lang="en-US"/>
        </a:p>
      </dgm:t>
    </dgm:pt>
    <dgm:pt modelId="{F81A7E3A-3478-4C13-9BFC-EDA3E7F480EB}" type="pres">
      <dgm:prSet presAssocID="{B5D67415-A062-4CF8-8854-AEA552CEC657}" presName="Name0" presStyleCnt="0">
        <dgm:presLayoutVars>
          <dgm:dir/>
          <dgm:resizeHandles val="exact"/>
        </dgm:presLayoutVars>
      </dgm:prSet>
      <dgm:spPr/>
    </dgm:pt>
    <dgm:pt modelId="{D2DF5ECE-7634-46B1-A922-F8A4E1305971}" type="pres">
      <dgm:prSet presAssocID="{C6EF3D9F-A702-4A49-9DBA-0549928F2F7E}" presName="node" presStyleLbl="node1" presStyleIdx="0" presStyleCnt="5">
        <dgm:presLayoutVars>
          <dgm:bulletEnabled val="1"/>
        </dgm:presLayoutVars>
      </dgm:prSet>
      <dgm:spPr/>
    </dgm:pt>
    <dgm:pt modelId="{C31F1985-CAA6-4714-A5ED-1186EAF0F3E3}" type="pres">
      <dgm:prSet presAssocID="{C69EB00A-5152-4E82-900A-42CF37F06684}" presName="sibTrans" presStyleLbl="sibTrans2D1" presStyleIdx="0" presStyleCnt="4"/>
      <dgm:spPr/>
    </dgm:pt>
    <dgm:pt modelId="{6E9828A4-8B01-4EF0-B8AE-E3B5093E9A45}" type="pres">
      <dgm:prSet presAssocID="{C69EB00A-5152-4E82-900A-42CF37F06684}" presName="connectorText" presStyleLbl="sibTrans2D1" presStyleIdx="0" presStyleCnt="4"/>
      <dgm:spPr/>
    </dgm:pt>
    <dgm:pt modelId="{E91BFC3B-A435-450E-84CB-966525E626A5}" type="pres">
      <dgm:prSet presAssocID="{6919AB86-F80E-4BB2-943B-02E6009FE804}" presName="node" presStyleLbl="node1" presStyleIdx="1" presStyleCnt="5">
        <dgm:presLayoutVars>
          <dgm:bulletEnabled val="1"/>
        </dgm:presLayoutVars>
      </dgm:prSet>
      <dgm:spPr/>
    </dgm:pt>
    <dgm:pt modelId="{0F9FE6B2-3BF5-4E85-A134-2C8DDF270697}" type="pres">
      <dgm:prSet presAssocID="{A634C09A-354D-4B16-BFC6-2DF1526D2F82}" presName="sibTrans" presStyleLbl="sibTrans2D1" presStyleIdx="1" presStyleCnt="4"/>
      <dgm:spPr/>
    </dgm:pt>
    <dgm:pt modelId="{0377952C-1711-4F0B-BFFE-C4F4FC8B33F7}" type="pres">
      <dgm:prSet presAssocID="{A634C09A-354D-4B16-BFC6-2DF1526D2F82}" presName="connectorText" presStyleLbl="sibTrans2D1" presStyleIdx="1" presStyleCnt="4"/>
      <dgm:spPr/>
    </dgm:pt>
    <dgm:pt modelId="{18CA6747-56B2-40C1-B0BC-8EB9DCC30CDD}" type="pres">
      <dgm:prSet presAssocID="{78B23747-8B61-4E40-8B91-8A2350D04205}" presName="node" presStyleLbl="node1" presStyleIdx="2" presStyleCnt="5">
        <dgm:presLayoutVars>
          <dgm:bulletEnabled val="1"/>
        </dgm:presLayoutVars>
      </dgm:prSet>
      <dgm:spPr/>
    </dgm:pt>
    <dgm:pt modelId="{4A885C37-E262-400F-ADA5-E5DA2FB59335}" type="pres">
      <dgm:prSet presAssocID="{1F6AF354-862A-41AE-B3AD-D2561D07D49B}" presName="sibTrans" presStyleLbl="sibTrans2D1" presStyleIdx="2" presStyleCnt="4"/>
      <dgm:spPr/>
    </dgm:pt>
    <dgm:pt modelId="{F50EE96E-B860-44BC-B9A6-3AE8E812D96E}" type="pres">
      <dgm:prSet presAssocID="{1F6AF354-862A-41AE-B3AD-D2561D07D49B}" presName="connectorText" presStyleLbl="sibTrans2D1" presStyleIdx="2" presStyleCnt="4"/>
      <dgm:spPr/>
    </dgm:pt>
    <dgm:pt modelId="{F59B50D1-2EBA-4462-B955-349F0D791E62}" type="pres">
      <dgm:prSet presAssocID="{9CC361C5-0CBB-4321-8808-0F39387A46C6}" presName="node" presStyleLbl="node1" presStyleIdx="3" presStyleCnt="5">
        <dgm:presLayoutVars>
          <dgm:bulletEnabled val="1"/>
        </dgm:presLayoutVars>
      </dgm:prSet>
      <dgm:spPr/>
    </dgm:pt>
    <dgm:pt modelId="{995C709F-AAD7-44BF-88CE-919844CD7AF3}" type="pres">
      <dgm:prSet presAssocID="{D9320D1F-CE61-47ED-A585-D35E2607722E}" presName="sibTrans" presStyleLbl="sibTrans2D1" presStyleIdx="3" presStyleCnt="4"/>
      <dgm:spPr/>
    </dgm:pt>
    <dgm:pt modelId="{90F3DBDA-65E2-409A-8523-36E3B4D0B877}" type="pres">
      <dgm:prSet presAssocID="{D9320D1F-CE61-47ED-A585-D35E2607722E}" presName="connectorText" presStyleLbl="sibTrans2D1" presStyleIdx="3" presStyleCnt="4"/>
      <dgm:spPr/>
    </dgm:pt>
    <dgm:pt modelId="{8D6CEC79-DCA6-43D8-8A56-7A809C02B7F1}" type="pres">
      <dgm:prSet presAssocID="{9E1F4CE2-18BD-4B11-8008-DC670F19FDB9}" presName="node" presStyleLbl="node1" presStyleIdx="4" presStyleCnt="5" custScaleX="87782">
        <dgm:presLayoutVars>
          <dgm:bulletEnabled val="1"/>
        </dgm:presLayoutVars>
      </dgm:prSet>
      <dgm:spPr/>
    </dgm:pt>
  </dgm:ptLst>
  <dgm:cxnLst>
    <dgm:cxn modelId="{4E23560F-D631-4790-9AB6-5C72C6A7AFC6}" type="presOf" srcId="{78B23747-8B61-4E40-8B91-8A2350D04205}" destId="{18CA6747-56B2-40C1-B0BC-8EB9DCC30CDD}" srcOrd="0" destOrd="0" presId="urn:microsoft.com/office/officeart/2005/8/layout/process1"/>
    <dgm:cxn modelId="{3C7C0920-3C7D-414D-A5A0-CF7822130B0E}" type="presOf" srcId="{B5D67415-A062-4CF8-8854-AEA552CEC657}" destId="{F81A7E3A-3478-4C13-9BFC-EDA3E7F480EB}" srcOrd="0" destOrd="0" presId="urn:microsoft.com/office/officeart/2005/8/layout/process1"/>
    <dgm:cxn modelId="{12EABB48-F78E-4366-8D27-7CED47162BC2}" srcId="{B5D67415-A062-4CF8-8854-AEA552CEC657}" destId="{9E1F4CE2-18BD-4B11-8008-DC670F19FDB9}" srcOrd="4" destOrd="0" parTransId="{BDF8E66A-A0CE-4A20-82CB-D49D4936CE42}" sibTransId="{F3FECF0B-77F3-443A-A415-827941C3B102}"/>
    <dgm:cxn modelId="{EFE86954-00DB-4D45-BAC0-94689E201052}" type="presOf" srcId="{D9320D1F-CE61-47ED-A585-D35E2607722E}" destId="{995C709F-AAD7-44BF-88CE-919844CD7AF3}" srcOrd="0" destOrd="0" presId="urn:microsoft.com/office/officeart/2005/8/layout/process1"/>
    <dgm:cxn modelId="{839C2B61-6D17-448C-B55D-E45919ECF139}" type="presOf" srcId="{9CC361C5-0CBB-4321-8808-0F39387A46C6}" destId="{F59B50D1-2EBA-4462-B955-349F0D791E62}" srcOrd="0" destOrd="0" presId="urn:microsoft.com/office/officeart/2005/8/layout/process1"/>
    <dgm:cxn modelId="{AFC7806B-BF0F-421A-B3EB-EC39E1411DFF}" srcId="{B5D67415-A062-4CF8-8854-AEA552CEC657}" destId="{78B23747-8B61-4E40-8B91-8A2350D04205}" srcOrd="2" destOrd="0" parTransId="{5D0D3E21-649A-4B09-9EED-3AA28D2D88D8}" sibTransId="{1F6AF354-862A-41AE-B3AD-D2561D07D49B}"/>
    <dgm:cxn modelId="{98F9C079-A37D-4B49-A3FB-2D153657BBE1}" type="presOf" srcId="{A634C09A-354D-4B16-BFC6-2DF1526D2F82}" destId="{0F9FE6B2-3BF5-4E85-A134-2C8DDF270697}" srcOrd="0" destOrd="0" presId="urn:microsoft.com/office/officeart/2005/8/layout/process1"/>
    <dgm:cxn modelId="{3FAC8583-3850-4734-B5B5-1C73AA6B1BE2}" srcId="{B5D67415-A062-4CF8-8854-AEA552CEC657}" destId="{9CC361C5-0CBB-4321-8808-0F39387A46C6}" srcOrd="3" destOrd="0" parTransId="{01F62C36-1A3F-447F-9ACE-A117B54124FE}" sibTransId="{D9320D1F-CE61-47ED-A585-D35E2607722E}"/>
    <dgm:cxn modelId="{9537B68E-4C8E-49F7-B408-9390007D3DDE}" srcId="{B5D67415-A062-4CF8-8854-AEA552CEC657}" destId="{6919AB86-F80E-4BB2-943B-02E6009FE804}" srcOrd="1" destOrd="0" parTransId="{B3142BAE-07A3-4E3C-89AA-C87F71DC8E13}" sibTransId="{A634C09A-354D-4B16-BFC6-2DF1526D2F82}"/>
    <dgm:cxn modelId="{A9BBE392-8CF8-4F04-AFEC-F98B3B047B8D}" srcId="{B5D67415-A062-4CF8-8854-AEA552CEC657}" destId="{C6EF3D9F-A702-4A49-9DBA-0549928F2F7E}" srcOrd="0" destOrd="0" parTransId="{A8A44514-B6CD-4C1E-A7BA-7C0485220A60}" sibTransId="{C69EB00A-5152-4E82-900A-42CF37F06684}"/>
    <dgm:cxn modelId="{BF5FEB96-926A-413D-8460-31D495CA7367}" type="presOf" srcId="{1F6AF354-862A-41AE-B3AD-D2561D07D49B}" destId="{4A885C37-E262-400F-ADA5-E5DA2FB59335}" srcOrd="0" destOrd="0" presId="urn:microsoft.com/office/officeart/2005/8/layout/process1"/>
    <dgm:cxn modelId="{EDA10DA4-BDF3-44AF-95FB-F9ABBA1B83D3}" type="presOf" srcId="{C6EF3D9F-A702-4A49-9DBA-0549928F2F7E}" destId="{D2DF5ECE-7634-46B1-A922-F8A4E1305971}" srcOrd="0" destOrd="0" presId="urn:microsoft.com/office/officeart/2005/8/layout/process1"/>
    <dgm:cxn modelId="{695FE3A9-585A-4181-8838-E101BD2D8518}" type="presOf" srcId="{9E1F4CE2-18BD-4B11-8008-DC670F19FDB9}" destId="{8D6CEC79-DCA6-43D8-8A56-7A809C02B7F1}" srcOrd="0" destOrd="0" presId="urn:microsoft.com/office/officeart/2005/8/layout/process1"/>
    <dgm:cxn modelId="{A2039CB6-2109-4914-B4A3-8C7FDCDB2448}" type="presOf" srcId="{6919AB86-F80E-4BB2-943B-02E6009FE804}" destId="{E91BFC3B-A435-450E-84CB-966525E626A5}" srcOrd="0" destOrd="0" presId="urn:microsoft.com/office/officeart/2005/8/layout/process1"/>
    <dgm:cxn modelId="{C35D56B8-8F3A-4693-AABB-AF4AB70C4B50}" type="presOf" srcId="{C69EB00A-5152-4E82-900A-42CF37F06684}" destId="{6E9828A4-8B01-4EF0-B8AE-E3B5093E9A45}" srcOrd="1" destOrd="0" presId="urn:microsoft.com/office/officeart/2005/8/layout/process1"/>
    <dgm:cxn modelId="{506F39C2-B94A-49C3-8D4A-1A7D8F69ED00}" type="presOf" srcId="{A634C09A-354D-4B16-BFC6-2DF1526D2F82}" destId="{0377952C-1711-4F0B-BFFE-C4F4FC8B33F7}" srcOrd="1" destOrd="0" presId="urn:microsoft.com/office/officeart/2005/8/layout/process1"/>
    <dgm:cxn modelId="{F9F7B0CC-59BB-4C3A-B3BE-7AC6538917C6}" type="presOf" srcId="{D9320D1F-CE61-47ED-A585-D35E2607722E}" destId="{90F3DBDA-65E2-409A-8523-36E3B4D0B877}" srcOrd="1" destOrd="0" presId="urn:microsoft.com/office/officeart/2005/8/layout/process1"/>
    <dgm:cxn modelId="{79126FD7-44C4-41BC-97D7-FD8903A99BD5}" type="presOf" srcId="{1F6AF354-862A-41AE-B3AD-D2561D07D49B}" destId="{F50EE96E-B860-44BC-B9A6-3AE8E812D96E}" srcOrd="1" destOrd="0" presId="urn:microsoft.com/office/officeart/2005/8/layout/process1"/>
    <dgm:cxn modelId="{FF091AF3-077C-4B8D-B2C2-1CFD16BB75A7}" type="presOf" srcId="{C69EB00A-5152-4E82-900A-42CF37F06684}" destId="{C31F1985-CAA6-4714-A5ED-1186EAF0F3E3}" srcOrd="0" destOrd="0" presId="urn:microsoft.com/office/officeart/2005/8/layout/process1"/>
    <dgm:cxn modelId="{EFFA8193-47B9-48E9-8FBF-39D5101EA66A}" type="presParOf" srcId="{F81A7E3A-3478-4C13-9BFC-EDA3E7F480EB}" destId="{D2DF5ECE-7634-46B1-A922-F8A4E1305971}" srcOrd="0" destOrd="0" presId="urn:microsoft.com/office/officeart/2005/8/layout/process1"/>
    <dgm:cxn modelId="{B7F0EE11-B95B-4DDE-B8C4-265E7462AA75}" type="presParOf" srcId="{F81A7E3A-3478-4C13-9BFC-EDA3E7F480EB}" destId="{C31F1985-CAA6-4714-A5ED-1186EAF0F3E3}" srcOrd="1" destOrd="0" presId="urn:microsoft.com/office/officeart/2005/8/layout/process1"/>
    <dgm:cxn modelId="{BDB5937B-F467-49E3-A5C0-8A94D0F126F0}" type="presParOf" srcId="{C31F1985-CAA6-4714-A5ED-1186EAF0F3E3}" destId="{6E9828A4-8B01-4EF0-B8AE-E3B5093E9A45}" srcOrd="0" destOrd="0" presId="urn:microsoft.com/office/officeart/2005/8/layout/process1"/>
    <dgm:cxn modelId="{CA605F91-C149-4E8F-8507-A3240CC63D50}" type="presParOf" srcId="{F81A7E3A-3478-4C13-9BFC-EDA3E7F480EB}" destId="{E91BFC3B-A435-450E-84CB-966525E626A5}" srcOrd="2" destOrd="0" presId="urn:microsoft.com/office/officeart/2005/8/layout/process1"/>
    <dgm:cxn modelId="{2C0AF34D-D213-4A4F-AB17-071AD58417F8}" type="presParOf" srcId="{F81A7E3A-3478-4C13-9BFC-EDA3E7F480EB}" destId="{0F9FE6B2-3BF5-4E85-A134-2C8DDF270697}" srcOrd="3" destOrd="0" presId="urn:microsoft.com/office/officeart/2005/8/layout/process1"/>
    <dgm:cxn modelId="{169953FF-8E89-44A6-BCE9-D322D6C79DC7}" type="presParOf" srcId="{0F9FE6B2-3BF5-4E85-A134-2C8DDF270697}" destId="{0377952C-1711-4F0B-BFFE-C4F4FC8B33F7}" srcOrd="0" destOrd="0" presId="urn:microsoft.com/office/officeart/2005/8/layout/process1"/>
    <dgm:cxn modelId="{0D696BEB-C905-4273-A90D-E6FEE9826264}" type="presParOf" srcId="{F81A7E3A-3478-4C13-9BFC-EDA3E7F480EB}" destId="{18CA6747-56B2-40C1-B0BC-8EB9DCC30CDD}" srcOrd="4" destOrd="0" presId="urn:microsoft.com/office/officeart/2005/8/layout/process1"/>
    <dgm:cxn modelId="{A7892115-F8F5-405D-9843-5A9EBB4B1D0E}" type="presParOf" srcId="{F81A7E3A-3478-4C13-9BFC-EDA3E7F480EB}" destId="{4A885C37-E262-400F-ADA5-E5DA2FB59335}" srcOrd="5" destOrd="0" presId="urn:microsoft.com/office/officeart/2005/8/layout/process1"/>
    <dgm:cxn modelId="{2F65C747-013F-4D77-BD16-3CB4880143DD}" type="presParOf" srcId="{4A885C37-E262-400F-ADA5-E5DA2FB59335}" destId="{F50EE96E-B860-44BC-B9A6-3AE8E812D96E}" srcOrd="0" destOrd="0" presId="urn:microsoft.com/office/officeart/2005/8/layout/process1"/>
    <dgm:cxn modelId="{4812AAFF-AEC1-44C5-8D20-AD18FC3A9255}" type="presParOf" srcId="{F81A7E3A-3478-4C13-9BFC-EDA3E7F480EB}" destId="{F59B50D1-2EBA-4462-B955-349F0D791E62}" srcOrd="6" destOrd="0" presId="urn:microsoft.com/office/officeart/2005/8/layout/process1"/>
    <dgm:cxn modelId="{7431E702-CE7C-4F03-9900-299764440BD5}" type="presParOf" srcId="{F81A7E3A-3478-4C13-9BFC-EDA3E7F480EB}" destId="{995C709F-AAD7-44BF-88CE-919844CD7AF3}" srcOrd="7" destOrd="0" presId="urn:microsoft.com/office/officeart/2005/8/layout/process1"/>
    <dgm:cxn modelId="{69C25BFE-BDDC-402C-B7DC-E6638B3B0A4D}" type="presParOf" srcId="{995C709F-AAD7-44BF-88CE-919844CD7AF3}" destId="{90F3DBDA-65E2-409A-8523-36E3B4D0B877}" srcOrd="0" destOrd="0" presId="urn:microsoft.com/office/officeart/2005/8/layout/process1"/>
    <dgm:cxn modelId="{7A8FB360-0349-41CC-B569-36F563D7011E}" type="presParOf" srcId="{F81A7E3A-3478-4C13-9BFC-EDA3E7F480EB}" destId="{8D6CEC79-DCA6-43D8-8A56-7A809C02B7F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5134"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3106" y="702584"/>
        <a:ext cx="1535772" cy="899086"/>
      </dsp:txXfrm>
    </dsp:sp>
    <dsp:sp modelId="{C31F1985-CAA6-4714-A5ED-1186EAF0F3E3}">
      <dsp:nvSpPr>
        <dsp:cNvPr id="0" name=""/>
        <dsp:cNvSpPr/>
      </dsp:nvSpPr>
      <dsp:spPr>
        <a:xfrm>
          <a:off x="1756023"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1033704"/>
        <a:ext cx="236210" cy="236847"/>
      </dsp:txXfrm>
    </dsp:sp>
    <dsp:sp modelId="{E91BFC3B-A435-450E-84CB-966525E626A5}">
      <dsp:nvSpPr>
        <dsp:cNvPr id="0" name=""/>
        <dsp:cNvSpPr/>
      </dsp:nvSpPr>
      <dsp:spPr>
        <a:xfrm>
          <a:off x="2233538"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err="1"/>
            <a:t>Preprocessing</a:t>
          </a:r>
          <a:endParaRPr lang="en-US" sz="1900" kern="1200"/>
        </a:p>
      </dsp:txBody>
      <dsp:txXfrm>
        <a:off x="2261510" y="702584"/>
        <a:ext cx="1535772" cy="899086"/>
      </dsp:txXfrm>
    </dsp:sp>
    <dsp:sp modelId="{0F9FE6B2-3BF5-4E85-A134-2C8DDF270697}">
      <dsp:nvSpPr>
        <dsp:cNvPr id="0" name=""/>
        <dsp:cNvSpPr/>
      </dsp:nvSpPr>
      <dsp:spPr>
        <a:xfrm>
          <a:off x="3984426"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1033704"/>
        <a:ext cx="236210" cy="236847"/>
      </dsp:txXfrm>
    </dsp:sp>
    <dsp:sp modelId="{18CA6747-56B2-40C1-B0BC-8EB9DCC30CDD}">
      <dsp:nvSpPr>
        <dsp:cNvPr id="0" name=""/>
        <dsp:cNvSpPr/>
      </dsp:nvSpPr>
      <dsp:spPr>
        <a:xfrm>
          <a:off x="4461941"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489913" y="702584"/>
        <a:ext cx="1535772" cy="899086"/>
      </dsp:txXfrm>
    </dsp:sp>
    <dsp:sp modelId="{4A885C37-E262-400F-ADA5-E5DA2FB59335}">
      <dsp:nvSpPr>
        <dsp:cNvPr id="0" name=""/>
        <dsp:cNvSpPr/>
      </dsp:nvSpPr>
      <dsp:spPr>
        <a:xfrm>
          <a:off x="6212830"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1033704"/>
        <a:ext cx="236210" cy="236847"/>
      </dsp:txXfrm>
    </dsp:sp>
    <dsp:sp modelId="{F59B50D1-2EBA-4462-B955-349F0D791E62}">
      <dsp:nvSpPr>
        <dsp:cNvPr id="0" name=""/>
        <dsp:cNvSpPr/>
      </dsp:nvSpPr>
      <dsp:spPr>
        <a:xfrm>
          <a:off x="6690345"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718317" y="702584"/>
        <a:ext cx="1535772" cy="899086"/>
      </dsp:txXfrm>
    </dsp:sp>
    <dsp:sp modelId="{995C709F-AAD7-44BF-88CE-919844CD7AF3}">
      <dsp:nvSpPr>
        <dsp:cNvPr id="0" name=""/>
        <dsp:cNvSpPr/>
      </dsp:nvSpPr>
      <dsp:spPr>
        <a:xfrm>
          <a:off x="8441233" y="954755"/>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1033704"/>
        <a:ext cx="236210" cy="236847"/>
      </dsp:txXfrm>
    </dsp:sp>
    <dsp:sp modelId="{8D6CEC79-DCA6-43D8-8A56-7A809C02B7F1}">
      <dsp:nvSpPr>
        <dsp:cNvPr id="0" name=""/>
        <dsp:cNvSpPr/>
      </dsp:nvSpPr>
      <dsp:spPr>
        <a:xfrm>
          <a:off x="8918748" y="674612"/>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8946720" y="702584"/>
        <a:ext cx="1535772" cy="8990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5134"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3106" y="100116"/>
        <a:ext cx="1535772" cy="899086"/>
      </dsp:txXfrm>
    </dsp:sp>
    <dsp:sp modelId="{C31F1985-CAA6-4714-A5ED-1186EAF0F3E3}">
      <dsp:nvSpPr>
        <dsp:cNvPr id="0" name=""/>
        <dsp:cNvSpPr/>
      </dsp:nvSpPr>
      <dsp:spPr>
        <a:xfrm>
          <a:off x="1756023"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756023" y="431235"/>
        <a:ext cx="236210" cy="236847"/>
      </dsp:txXfrm>
    </dsp:sp>
    <dsp:sp modelId="{E91BFC3B-A435-450E-84CB-966525E626A5}">
      <dsp:nvSpPr>
        <dsp:cNvPr id="0" name=""/>
        <dsp:cNvSpPr/>
      </dsp:nvSpPr>
      <dsp:spPr>
        <a:xfrm>
          <a:off x="2233538"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261510" y="100116"/>
        <a:ext cx="1535772" cy="899086"/>
      </dsp:txXfrm>
    </dsp:sp>
    <dsp:sp modelId="{0F9FE6B2-3BF5-4E85-A134-2C8DDF270697}">
      <dsp:nvSpPr>
        <dsp:cNvPr id="0" name=""/>
        <dsp:cNvSpPr/>
      </dsp:nvSpPr>
      <dsp:spPr>
        <a:xfrm>
          <a:off x="3984426"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984426" y="431235"/>
        <a:ext cx="236210" cy="236847"/>
      </dsp:txXfrm>
    </dsp:sp>
    <dsp:sp modelId="{18CA6747-56B2-40C1-B0BC-8EB9DCC30CDD}">
      <dsp:nvSpPr>
        <dsp:cNvPr id="0" name=""/>
        <dsp:cNvSpPr/>
      </dsp:nvSpPr>
      <dsp:spPr>
        <a:xfrm>
          <a:off x="4461941"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489913" y="100116"/>
        <a:ext cx="1535772" cy="899086"/>
      </dsp:txXfrm>
    </dsp:sp>
    <dsp:sp modelId="{4A885C37-E262-400F-ADA5-E5DA2FB59335}">
      <dsp:nvSpPr>
        <dsp:cNvPr id="0" name=""/>
        <dsp:cNvSpPr/>
      </dsp:nvSpPr>
      <dsp:spPr>
        <a:xfrm>
          <a:off x="6212830"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212830" y="431235"/>
        <a:ext cx="236210" cy="236847"/>
      </dsp:txXfrm>
    </dsp:sp>
    <dsp:sp modelId="{F59B50D1-2EBA-4462-B955-349F0D791E62}">
      <dsp:nvSpPr>
        <dsp:cNvPr id="0" name=""/>
        <dsp:cNvSpPr/>
      </dsp:nvSpPr>
      <dsp:spPr>
        <a:xfrm>
          <a:off x="6690345"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718317" y="100116"/>
        <a:ext cx="1535772" cy="899086"/>
      </dsp:txXfrm>
    </dsp:sp>
    <dsp:sp modelId="{995C709F-AAD7-44BF-88CE-919844CD7AF3}">
      <dsp:nvSpPr>
        <dsp:cNvPr id="0" name=""/>
        <dsp:cNvSpPr/>
      </dsp:nvSpPr>
      <dsp:spPr>
        <a:xfrm>
          <a:off x="8441233" y="352286"/>
          <a:ext cx="337443" cy="394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8441233" y="431235"/>
        <a:ext cx="236210" cy="236847"/>
      </dsp:txXfrm>
    </dsp:sp>
    <dsp:sp modelId="{8D6CEC79-DCA6-43D8-8A56-7A809C02B7F1}">
      <dsp:nvSpPr>
        <dsp:cNvPr id="0" name=""/>
        <dsp:cNvSpPr/>
      </dsp:nvSpPr>
      <dsp:spPr>
        <a:xfrm>
          <a:off x="8918748" y="72144"/>
          <a:ext cx="1591716" cy="9550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8946720" y="100116"/>
        <a:ext cx="1535772" cy="8990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2590"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1103" y="91415"/>
        <a:ext cx="1565498" cy="916488"/>
      </dsp:txXfrm>
    </dsp:sp>
    <dsp:sp modelId="{C31F1985-CAA6-4714-A5ED-1186EAF0F3E3}">
      <dsp:nvSpPr>
        <dsp:cNvPr id="0" name=""/>
        <dsp:cNvSpPr/>
      </dsp:nvSpPr>
      <dsp:spPr>
        <a:xfrm>
          <a:off x="1787366"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787366" y="428943"/>
        <a:ext cx="240783" cy="241432"/>
      </dsp:txXfrm>
    </dsp:sp>
    <dsp:sp modelId="{E91BFC3B-A435-450E-84CB-966525E626A5}">
      <dsp:nvSpPr>
        <dsp:cNvPr id="0" name=""/>
        <dsp:cNvSpPr/>
      </dsp:nvSpPr>
      <dsp:spPr>
        <a:xfrm>
          <a:off x="2274123"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302636" y="91415"/>
        <a:ext cx="1565498" cy="916488"/>
      </dsp:txXfrm>
    </dsp:sp>
    <dsp:sp modelId="{0F9FE6B2-3BF5-4E85-A134-2C8DDF270697}">
      <dsp:nvSpPr>
        <dsp:cNvPr id="0" name=""/>
        <dsp:cNvSpPr/>
      </dsp:nvSpPr>
      <dsp:spPr>
        <a:xfrm>
          <a:off x="4058900"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058900" y="428943"/>
        <a:ext cx="240783" cy="241432"/>
      </dsp:txXfrm>
    </dsp:sp>
    <dsp:sp modelId="{18CA6747-56B2-40C1-B0BC-8EB9DCC30CDD}">
      <dsp:nvSpPr>
        <dsp:cNvPr id="0" name=""/>
        <dsp:cNvSpPr/>
      </dsp:nvSpPr>
      <dsp:spPr>
        <a:xfrm>
          <a:off x="4545657"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574170" y="91415"/>
        <a:ext cx="1565498" cy="916488"/>
      </dsp:txXfrm>
    </dsp:sp>
    <dsp:sp modelId="{4A885C37-E262-400F-ADA5-E5DA2FB59335}">
      <dsp:nvSpPr>
        <dsp:cNvPr id="0" name=""/>
        <dsp:cNvSpPr/>
      </dsp:nvSpPr>
      <dsp:spPr>
        <a:xfrm>
          <a:off x="6330434"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330434" y="428943"/>
        <a:ext cx="240783" cy="241432"/>
      </dsp:txXfrm>
    </dsp:sp>
    <dsp:sp modelId="{F59B50D1-2EBA-4462-B955-349F0D791E62}">
      <dsp:nvSpPr>
        <dsp:cNvPr id="0" name=""/>
        <dsp:cNvSpPr/>
      </dsp:nvSpPr>
      <dsp:spPr>
        <a:xfrm>
          <a:off x="6817191" y="6290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845704" y="91415"/>
        <a:ext cx="1565498" cy="916488"/>
      </dsp:txXfrm>
    </dsp:sp>
    <dsp:sp modelId="{995C709F-AAD7-44BF-88CE-919844CD7AF3}">
      <dsp:nvSpPr>
        <dsp:cNvPr id="0" name=""/>
        <dsp:cNvSpPr/>
      </dsp:nvSpPr>
      <dsp:spPr>
        <a:xfrm>
          <a:off x="8601968" y="34846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601968" y="428943"/>
        <a:ext cx="240783" cy="241432"/>
      </dsp:txXfrm>
    </dsp:sp>
    <dsp:sp modelId="{8D6CEC79-DCA6-43D8-8A56-7A809C02B7F1}">
      <dsp:nvSpPr>
        <dsp:cNvPr id="0" name=""/>
        <dsp:cNvSpPr/>
      </dsp:nvSpPr>
      <dsp:spPr>
        <a:xfrm>
          <a:off x="9088725" y="62902"/>
          <a:ext cx="142428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9117238" y="91415"/>
        <a:ext cx="1367258" cy="91648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F5ECE-7634-46B1-A922-F8A4E1305971}">
      <dsp:nvSpPr>
        <dsp:cNvPr id="0" name=""/>
        <dsp:cNvSpPr/>
      </dsp:nvSpPr>
      <dsp:spPr>
        <a:xfrm>
          <a:off x="2590"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Get Data</a:t>
          </a:r>
          <a:endParaRPr lang="en-US" sz="1900" kern="1200"/>
        </a:p>
      </dsp:txBody>
      <dsp:txXfrm>
        <a:off x="31103" y="271435"/>
        <a:ext cx="1565498" cy="916488"/>
      </dsp:txXfrm>
    </dsp:sp>
    <dsp:sp modelId="{C31F1985-CAA6-4714-A5ED-1186EAF0F3E3}">
      <dsp:nvSpPr>
        <dsp:cNvPr id="0" name=""/>
        <dsp:cNvSpPr/>
      </dsp:nvSpPr>
      <dsp:spPr>
        <a:xfrm>
          <a:off x="1787366"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787366" y="608963"/>
        <a:ext cx="240783" cy="241432"/>
      </dsp:txXfrm>
    </dsp:sp>
    <dsp:sp modelId="{E91BFC3B-A435-450E-84CB-966525E626A5}">
      <dsp:nvSpPr>
        <dsp:cNvPr id="0" name=""/>
        <dsp:cNvSpPr/>
      </dsp:nvSpPr>
      <dsp:spPr>
        <a:xfrm>
          <a:off x="2274123"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Preprocessing</a:t>
          </a:r>
          <a:endParaRPr lang="en-US" sz="1900" kern="1200"/>
        </a:p>
      </dsp:txBody>
      <dsp:txXfrm>
        <a:off x="2302636" y="271435"/>
        <a:ext cx="1565498" cy="916488"/>
      </dsp:txXfrm>
    </dsp:sp>
    <dsp:sp modelId="{0F9FE6B2-3BF5-4E85-A134-2C8DDF270697}">
      <dsp:nvSpPr>
        <dsp:cNvPr id="0" name=""/>
        <dsp:cNvSpPr/>
      </dsp:nvSpPr>
      <dsp:spPr>
        <a:xfrm>
          <a:off x="4058900"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058900" y="608963"/>
        <a:ext cx="240783" cy="241432"/>
      </dsp:txXfrm>
    </dsp:sp>
    <dsp:sp modelId="{18CA6747-56B2-40C1-B0BC-8EB9DCC30CDD}">
      <dsp:nvSpPr>
        <dsp:cNvPr id="0" name=""/>
        <dsp:cNvSpPr/>
      </dsp:nvSpPr>
      <dsp:spPr>
        <a:xfrm>
          <a:off x="4545657"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Train the model</a:t>
          </a:r>
        </a:p>
      </dsp:txBody>
      <dsp:txXfrm>
        <a:off x="4574170" y="271435"/>
        <a:ext cx="1565498" cy="916488"/>
      </dsp:txXfrm>
    </dsp:sp>
    <dsp:sp modelId="{4A885C37-E262-400F-ADA5-E5DA2FB59335}">
      <dsp:nvSpPr>
        <dsp:cNvPr id="0" name=""/>
        <dsp:cNvSpPr/>
      </dsp:nvSpPr>
      <dsp:spPr>
        <a:xfrm>
          <a:off x="6330434"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330434" y="608963"/>
        <a:ext cx="240783" cy="241432"/>
      </dsp:txXfrm>
    </dsp:sp>
    <dsp:sp modelId="{F59B50D1-2EBA-4462-B955-349F0D791E62}">
      <dsp:nvSpPr>
        <dsp:cNvPr id="0" name=""/>
        <dsp:cNvSpPr/>
      </dsp:nvSpPr>
      <dsp:spPr>
        <a:xfrm>
          <a:off x="6817191" y="242922"/>
          <a:ext cx="162252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Evaluate the model</a:t>
          </a:r>
          <a:endParaRPr lang="en-US" sz="1900" kern="1200"/>
        </a:p>
      </dsp:txBody>
      <dsp:txXfrm>
        <a:off x="6845704" y="271435"/>
        <a:ext cx="1565498" cy="916488"/>
      </dsp:txXfrm>
    </dsp:sp>
    <dsp:sp modelId="{995C709F-AAD7-44BF-88CE-919844CD7AF3}">
      <dsp:nvSpPr>
        <dsp:cNvPr id="0" name=""/>
        <dsp:cNvSpPr/>
      </dsp:nvSpPr>
      <dsp:spPr>
        <a:xfrm>
          <a:off x="8601968" y="528486"/>
          <a:ext cx="343975" cy="4023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601968" y="608963"/>
        <a:ext cx="240783" cy="241432"/>
      </dsp:txXfrm>
    </dsp:sp>
    <dsp:sp modelId="{8D6CEC79-DCA6-43D8-8A56-7A809C02B7F1}">
      <dsp:nvSpPr>
        <dsp:cNvPr id="0" name=""/>
        <dsp:cNvSpPr/>
      </dsp:nvSpPr>
      <dsp:spPr>
        <a:xfrm>
          <a:off x="9088725" y="242922"/>
          <a:ext cx="1424284" cy="9735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a:t>Improve</a:t>
          </a:r>
          <a:endParaRPr lang="en-US" sz="1900" kern="1200"/>
        </a:p>
      </dsp:txBody>
      <dsp:txXfrm>
        <a:off x="9117238" y="271435"/>
        <a:ext cx="1367258" cy="91648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8026C1A-E9C0-3649-8DE0-0F721770D521}" type="datetimeFigureOut">
              <a:rPr lang="fr-FR" smtClean="0"/>
              <a:pPr/>
              <a:t>18/11/2021</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56351CB-C7E3-8F4F-AA6E-DB407BF173DE}" type="slidenum">
              <a:rPr lang="fr-FR" smtClean="0"/>
              <a:pPr/>
              <a:t>‹N°›</a:t>
            </a:fld>
            <a:endParaRPr lang="fr-FR"/>
          </a:p>
        </p:txBody>
      </p:sp>
    </p:spTree>
    <p:extLst>
      <p:ext uri="{BB962C8B-B14F-4D97-AF65-F5344CB8AC3E}">
        <p14:creationId xmlns:p14="http://schemas.microsoft.com/office/powerpoint/2010/main" val="41562076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tiff>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B6820A-C1B1-9944-A68D-DA5B884778EE}" type="datetimeFigureOut">
              <a:rPr lang="fr-FR" smtClean="0"/>
              <a:pPr/>
              <a:t>18/11/2021</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EBCA58-F001-2A42-AB6A-B366B18E47A3}" type="slidenum">
              <a:rPr lang="fr-FR" smtClean="0"/>
              <a:pPr/>
              <a:t>‹N°›</a:t>
            </a:fld>
            <a:endParaRPr lang="fr-FR"/>
          </a:p>
        </p:txBody>
      </p:sp>
    </p:spTree>
    <p:extLst>
      <p:ext uri="{BB962C8B-B14F-4D97-AF65-F5344CB8AC3E}">
        <p14:creationId xmlns:p14="http://schemas.microsoft.com/office/powerpoint/2010/main" val="227210863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a:p>
            <a:endParaRPr lang="fr-FR"/>
          </a:p>
          <a:p>
            <a:r>
              <a:rPr lang="fr-FR"/>
              <a:t>Mini Intro : </a:t>
            </a:r>
          </a:p>
          <a:p>
            <a:r>
              <a:rPr lang="fr-FR"/>
              <a:t>Bonjour</a:t>
            </a:r>
            <a:r>
              <a:rPr lang="fr-FR" baseline="0"/>
              <a:t> à tous et bienvenue à l’atelier Maker sur le Machine Learning! J’espère que vous êtes en pleine forme cet après-midi parce que ça va être assez dense pendant les 2 prochaines heures. On a beaucoup de choses à voir, c’est un format qui est assez dense. Avant de commencer, est-ce que vous pourriez me dire qui a déjà participé à un atelier maker dans la salle? …</a:t>
            </a:r>
          </a:p>
          <a:p>
            <a:r>
              <a:rPr lang="fr-FR" baseline="0"/>
              <a:t>Très bien, pour ceux qui ne connaissent pas je vais vous expliquer le principe. On va parler de Machine Learning ensemble pendant environ 2h/2h15, l’objectif étant de voir un minimum de théorie afin de fixer quelques bases (ce qui durera environ 45min), puis passer le reste du temps sur les </a:t>
            </a:r>
            <a:r>
              <a:rPr lang="fr-FR" baseline="0" err="1"/>
              <a:t>PCs</a:t>
            </a:r>
            <a:r>
              <a:rPr lang="fr-FR" baseline="0"/>
              <a:t> pour pratiquer (pendant environ 1h15). Le but sera de construire un modèle capable de prédire la demande de </a:t>
            </a:r>
            <a:r>
              <a:rPr lang="fr-FR" baseline="0" err="1"/>
              <a:t>vélib</a:t>
            </a:r>
            <a:r>
              <a:rPr lang="fr-FR" baseline="0"/>
              <a:t> pour chaque heure d’une journée donnée.</a:t>
            </a:r>
          </a:p>
          <a:p>
            <a:r>
              <a:rPr lang="fr-FR" baseline="0"/>
              <a:t>Dans l’idéal, après cet atelier, vous repartirez:</a:t>
            </a:r>
          </a:p>
          <a:p>
            <a:pPr marL="171450" indent="-171450">
              <a:buFont typeface="Arial" panose="020B0604020202020204" pitchFamily="34" charset="0"/>
              <a:buChar char="•"/>
            </a:pPr>
            <a:r>
              <a:rPr lang="fr-FR" baseline="0"/>
              <a:t>En connaissant les différentes étapes de construction d’un modèle de ML</a:t>
            </a:r>
          </a:p>
          <a:p>
            <a:pPr marL="171450" indent="-171450">
              <a:buFont typeface="Arial" panose="020B0604020202020204" pitchFamily="34" charset="0"/>
              <a:buChar char="•"/>
            </a:pPr>
            <a:r>
              <a:rPr lang="fr-FR" baseline="0"/>
              <a:t>En ayant conscience qu’un modèle de ML c’est ni plus ni moins qu’un modèle mathématiques/statistique, et vous comprendrez, dans les grandes lignes, comment un algorithme est capable « d’apprendre »</a:t>
            </a:r>
          </a:p>
          <a:p>
            <a:pPr marL="171450" indent="-171450">
              <a:buFont typeface="Arial" panose="020B0604020202020204" pitchFamily="34" charset="0"/>
              <a:buChar char="•"/>
            </a:pPr>
            <a:r>
              <a:rPr lang="fr-FR" baseline="0"/>
              <a:t>Vous en saurez plus sur ce que fait un data </a:t>
            </a:r>
            <a:r>
              <a:rPr lang="fr-FR" baseline="0" err="1"/>
              <a:t>scientist</a:t>
            </a:r>
            <a:r>
              <a:rPr lang="fr-FR" baseline="0"/>
              <a:t> au quotidien</a:t>
            </a:r>
          </a:p>
          <a:p>
            <a:pPr marL="171450" indent="-171450">
              <a:buFont typeface="Arial" panose="020B0604020202020204" pitchFamily="34" charset="0"/>
              <a:buChar char="•"/>
            </a:pPr>
            <a:r>
              <a:rPr lang="fr-FR" baseline="0"/>
              <a:t>vous serez capable d’identifier dans votre vie de tous les jours, des use cases, des problématiques qui pourraient </a:t>
            </a:r>
            <a:r>
              <a:rPr lang="fr-FR" baseline="0" err="1"/>
              <a:t>jêtre</a:t>
            </a:r>
            <a:r>
              <a:rPr lang="fr-FR" baseline="0"/>
              <a:t> résolues avec du Machine Learning</a:t>
            </a:r>
          </a:p>
          <a:p>
            <a:pPr marL="0" indent="0">
              <a:buFont typeface="Arial" panose="020B0604020202020204" pitchFamily="34" charset="0"/>
              <a:buNone/>
            </a:pPr>
            <a:endParaRPr lang="fr-FR" baseline="0"/>
          </a:p>
          <a:p>
            <a:pPr marL="0" indent="0">
              <a:buFont typeface="Arial" panose="020B0604020202020204" pitchFamily="34" charset="0"/>
              <a:buNone/>
            </a:pPr>
            <a:r>
              <a:rPr lang="fr-FR" baseline="0"/>
              <a:t>En revanche, il y a des choses dont on ne parlera pas du tout pendant ces 2h:</a:t>
            </a:r>
          </a:p>
          <a:p>
            <a:pPr marL="171450" indent="-171450">
              <a:buFont typeface="Arial" panose="020B0604020202020204" pitchFamily="34" charset="0"/>
              <a:buChar char="•"/>
            </a:pPr>
            <a:r>
              <a:rPr lang="fr-FR" baseline="0"/>
              <a:t>On ira pas dans le détail du fonctionnement spécifique de chaque modèle</a:t>
            </a:r>
          </a:p>
          <a:p>
            <a:pPr marL="171450" indent="-171450">
              <a:buFont typeface="Arial" panose="020B0604020202020204" pitchFamily="34" charset="0"/>
              <a:buChar char="•"/>
            </a:pPr>
            <a:r>
              <a:rPr lang="fr-FR" baseline="0"/>
              <a:t>On ne parlera pas de </a:t>
            </a:r>
            <a:r>
              <a:rPr lang="fr-FR" baseline="0" err="1"/>
              <a:t>deep</a:t>
            </a:r>
            <a:r>
              <a:rPr lang="fr-FR" baseline="0"/>
              <a:t> </a:t>
            </a:r>
            <a:r>
              <a:rPr lang="fr-FR" baseline="0" err="1"/>
              <a:t>learning</a:t>
            </a:r>
            <a:endParaRPr lang="fr-FR" baseline="0"/>
          </a:p>
          <a:p>
            <a:pPr marL="171450" indent="-171450">
              <a:buFont typeface="Arial" panose="020B0604020202020204" pitchFamily="34" charset="0"/>
              <a:buChar char="•"/>
            </a:pPr>
            <a:r>
              <a:rPr lang="fr-FR" baseline="0"/>
              <a:t>On ne parlera pas de la protection de données sensibles, de données personnelles, confidentielles ou de GDPR malgré que ce soit un sujet ultra important chez Total</a:t>
            </a:r>
          </a:p>
          <a:p>
            <a:pPr marL="171450" indent="-171450">
              <a:buFont typeface="Arial" panose="020B0604020202020204" pitchFamily="34" charset="0"/>
              <a:buChar char="•"/>
            </a:pPr>
            <a:r>
              <a:rPr lang="fr-FR" baseline="0"/>
              <a:t>Et on s’intéressera seulement à un seul type e modèle dans la partie TP: la régression</a:t>
            </a:r>
          </a:p>
          <a:p>
            <a:endParaRPr lang="en-US"/>
          </a:p>
          <a:p>
            <a:pPr marL="0" indent="0">
              <a:buFontTx/>
              <a:buNone/>
            </a:pPr>
            <a:r>
              <a:rPr lang="fr-FR" b="1" baseline="0"/>
              <a:t>English:</a:t>
            </a:r>
          </a:p>
          <a:p>
            <a:pPr marL="171450" indent="-171450">
              <a:buFont typeface="Arial"/>
              <a:buChar char="•"/>
            </a:pPr>
            <a:r>
              <a:rPr lang="fr-FR" err="1"/>
              <a:t>Welcome</a:t>
            </a:r>
            <a:r>
              <a:rPr lang="fr-FR" baseline="0"/>
              <a:t>, </a:t>
            </a:r>
            <a:r>
              <a:rPr lang="fr-FR"/>
              <a:t>live at </a:t>
            </a:r>
            <a:r>
              <a:rPr lang="fr-FR" baseline="0"/>
              <a:t>the </a:t>
            </a:r>
            <a:r>
              <a:rPr lang="fr-FR"/>
              <a:t>TDF, for </a:t>
            </a:r>
            <a:r>
              <a:rPr lang="fr-FR" baseline="0" err="1"/>
              <a:t>this</a:t>
            </a:r>
            <a:r>
              <a:rPr lang="fr-FR" baseline="0"/>
              <a:t> maker workshop on </a:t>
            </a:r>
            <a:r>
              <a:rPr lang="fr-FR"/>
              <a:t>ML</a:t>
            </a:r>
            <a:endParaRPr lang="fr-FR">
              <a:cs typeface="Calibri"/>
            </a:endParaRPr>
          </a:p>
          <a:p>
            <a:pPr marL="171450" indent="-171450">
              <a:buFont typeface="Arial"/>
              <a:buChar char="•"/>
            </a:pPr>
            <a:r>
              <a:rPr lang="fr-FR"/>
              <a:t>Concept of </a:t>
            </a:r>
            <a:r>
              <a:rPr lang="fr-FR" b="0" baseline="0"/>
              <a:t>a </a:t>
            </a:r>
            <a:r>
              <a:rPr lang="fr-FR"/>
              <a:t>Maker </a:t>
            </a:r>
            <a:r>
              <a:rPr lang="fr-FR" b="0" baseline="0"/>
              <a:t>workshop</a:t>
            </a:r>
            <a:r>
              <a:rPr lang="fr-FR"/>
              <a:t> → </a:t>
            </a:r>
            <a:r>
              <a:rPr lang="fr-FR" b="0" baseline="0"/>
              <a:t>2 </a:t>
            </a:r>
            <a:r>
              <a:rPr lang="fr-FR" b="0" baseline="0" err="1"/>
              <a:t>hours</a:t>
            </a:r>
            <a:r>
              <a:rPr lang="fr-FR" b="0" baseline="0"/>
              <a:t> </a:t>
            </a:r>
            <a:r>
              <a:rPr lang="fr-FR"/>
              <a:t>on ML</a:t>
            </a:r>
            <a:r>
              <a:rPr lang="fr-FR" b="0" baseline="0"/>
              <a:t>, </a:t>
            </a:r>
            <a:r>
              <a:rPr lang="fr-FR" err="1"/>
              <a:t>with</a:t>
            </a:r>
            <a:r>
              <a:rPr lang="fr-FR"/>
              <a:t> a </a:t>
            </a:r>
            <a:r>
              <a:rPr lang="fr-FR" b="0" baseline="0"/>
              <a:t>split </a:t>
            </a:r>
            <a:r>
              <a:rPr lang="fr-FR"/>
              <a:t>30/45min </a:t>
            </a:r>
            <a:r>
              <a:rPr lang="fr-FR" baseline="0" err="1"/>
              <a:t>theory</a:t>
            </a:r>
            <a:r>
              <a:rPr lang="fr-FR" b="0" baseline="0"/>
              <a:t> and </a:t>
            </a:r>
            <a:r>
              <a:rPr lang="fr-FR"/>
              <a:t>1h30/15 of </a:t>
            </a:r>
            <a:r>
              <a:rPr lang="fr-FR" baseline="0"/>
              <a:t>practice</a:t>
            </a:r>
            <a:endParaRPr lang="fr-FR">
              <a:cs typeface="Calibri"/>
            </a:endParaRPr>
          </a:p>
          <a:p>
            <a:pPr marL="171450" indent="-171450">
              <a:buFont typeface="Arial"/>
              <a:buChar char="•"/>
            </a:pPr>
            <a:r>
              <a:rPr lang="fr-FR"/>
              <a:t>Goal </a:t>
            </a:r>
            <a:r>
              <a:rPr lang="fr-FR" baseline="0" err="1"/>
              <a:t>today</a:t>
            </a:r>
            <a:r>
              <a:rPr lang="fr-FR" baseline="0"/>
              <a:t>:</a:t>
            </a:r>
            <a:r>
              <a:rPr lang="fr-FR"/>
              <a:t> </a:t>
            </a:r>
          </a:p>
          <a:p>
            <a:pPr marL="171450" indent="-171450">
              <a:buFont typeface="Arial"/>
              <a:buChar char="•"/>
            </a:pPr>
            <a:r>
              <a:rPr lang="fr-FR"/>
              <a:t>Know </a:t>
            </a:r>
            <a:r>
              <a:rPr lang="fr-FR" baseline="0"/>
              <a:t>how </a:t>
            </a:r>
            <a:r>
              <a:rPr lang="fr-FR"/>
              <a:t>an </a:t>
            </a:r>
            <a:r>
              <a:rPr lang="fr-FR" baseline="0" err="1"/>
              <a:t>algorithm</a:t>
            </a:r>
            <a:r>
              <a:rPr lang="fr-FR" baseline="0"/>
              <a:t> </a:t>
            </a:r>
            <a:r>
              <a:rPr lang="fr-FR" baseline="0" err="1"/>
              <a:t>is</a:t>
            </a:r>
            <a:r>
              <a:rPr lang="fr-FR" baseline="0"/>
              <a:t> able to </a:t>
            </a:r>
            <a:r>
              <a:rPr lang="fr-FR" baseline="0" err="1"/>
              <a:t>learn</a:t>
            </a:r>
            <a:r>
              <a:rPr lang="fr-FR" baseline="0"/>
              <a:t> on data</a:t>
            </a:r>
            <a:endParaRPr lang="fr-FR">
              <a:cs typeface="Calibri"/>
            </a:endParaRPr>
          </a:p>
          <a:p>
            <a:pPr marL="628650" lvl="1" indent="-171450">
              <a:buFont typeface="Arial"/>
              <a:buChar char="•"/>
            </a:pPr>
            <a:r>
              <a:rPr lang="fr-FR" err="1"/>
              <a:t>Idea</a:t>
            </a:r>
            <a:r>
              <a:rPr lang="fr-FR"/>
              <a:t> </a:t>
            </a:r>
            <a:r>
              <a:rPr lang="fr-FR" baseline="0"/>
              <a:t>of </a:t>
            </a:r>
            <a:r>
              <a:rPr lang="fr-FR" baseline="0" err="1"/>
              <a:t>what</a:t>
            </a:r>
            <a:r>
              <a:rPr lang="fr-FR" baseline="0"/>
              <a:t> a data </a:t>
            </a:r>
            <a:r>
              <a:rPr lang="fr-FR" baseline="0" err="1"/>
              <a:t>scientist</a:t>
            </a:r>
            <a:r>
              <a:rPr lang="fr-FR" baseline="0"/>
              <a:t> </a:t>
            </a:r>
            <a:r>
              <a:rPr lang="fr-FR"/>
              <a:t>do</a:t>
            </a:r>
            <a:endParaRPr lang="fr-FR">
              <a:cs typeface="Calibri"/>
            </a:endParaRPr>
          </a:p>
          <a:p>
            <a:pPr marL="628650" lvl="1" indent="-171450">
              <a:buFont typeface="Arial"/>
              <a:buChar char="•"/>
            </a:pPr>
            <a:r>
              <a:rPr lang="fr-FR"/>
              <a:t>Be </a:t>
            </a:r>
            <a:r>
              <a:rPr lang="fr-FR" baseline="0"/>
              <a:t>able to </a:t>
            </a:r>
            <a:r>
              <a:rPr lang="fr-FR" err="1"/>
              <a:t>identify</a:t>
            </a:r>
            <a:r>
              <a:rPr lang="fr-FR"/>
              <a:t> </a:t>
            </a:r>
            <a:r>
              <a:rPr lang="fr-FR" baseline="0"/>
              <a:t>use cases in </a:t>
            </a:r>
            <a:r>
              <a:rPr lang="fr-FR" baseline="0" err="1"/>
              <a:t>your</a:t>
            </a:r>
            <a:r>
              <a:rPr lang="fr-FR" baseline="0"/>
              <a:t> job </a:t>
            </a:r>
            <a:r>
              <a:rPr lang="fr-FR" baseline="0" err="1"/>
              <a:t>that</a:t>
            </a:r>
            <a:r>
              <a:rPr lang="fr-FR" baseline="0"/>
              <a:t> can </a:t>
            </a:r>
            <a:r>
              <a:rPr lang="fr-FR" baseline="0" err="1"/>
              <a:t>be</a:t>
            </a:r>
            <a:r>
              <a:rPr lang="fr-FR" baseline="0"/>
              <a:t> </a:t>
            </a:r>
            <a:r>
              <a:rPr lang="fr-FR" baseline="0" err="1"/>
              <a:t>resolved</a:t>
            </a:r>
            <a:r>
              <a:rPr lang="fr-FR" baseline="0"/>
              <a:t> </a:t>
            </a:r>
            <a:r>
              <a:rPr lang="fr-FR" baseline="0" err="1"/>
              <a:t>with</a:t>
            </a:r>
            <a:r>
              <a:rPr lang="fr-FR" baseline="0"/>
              <a:t> </a:t>
            </a:r>
            <a:r>
              <a:rPr lang="fr-FR"/>
              <a:t>ML</a:t>
            </a:r>
            <a:endParaRPr lang="fr-FR">
              <a:cs typeface="Calibri"/>
            </a:endParaRPr>
          </a:p>
          <a:p>
            <a:pPr marL="171450" indent="-171450">
              <a:buFont typeface="Arial"/>
              <a:buChar char="•"/>
            </a:pPr>
            <a:r>
              <a:rPr lang="fr-FR" err="1"/>
              <a:t>Won't</a:t>
            </a:r>
            <a:r>
              <a:rPr lang="fr-FR"/>
              <a:t> cover</a:t>
            </a:r>
            <a:r>
              <a:rPr lang="fr-FR" baseline="0"/>
              <a:t>:</a:t>
            </a:r>
            <a:r>
              <a:rPr lang="fr-FR"/>
              <a:t> </a:t>
            </a:r>
            <a:endParaRPr lang="fr-FR">
              <a:cs typeface="Calibri"/>
            </a:endParaRPr>
          </a:p>
          <a:p>
            <a:pPr marL="628650" lvl="1" indent="-171450">
              <a:buFont typeface="Arial"/>
              <a:buChar char="•"/>
            </a:pPr>
            <a:r>
              <a:rPr lang="fr-FR" baseline="0" err="1"/>
              <a:t>Deep</a:t>
            </a:r>
            <a:r>
              <a:rPr lang="fr-FR" baseline="0"/>
              <a:t> </a:t>
            </a:r>
            <a:r>
              <a:rPr lang="fr-FR" baseline="0" err="1"/>
              <a:t>learning</a:t>
            </a:r>
            <a:endParaRPr lang="fr-FR" err="1">
              <a:cs typeface="Calibri"/>
            </a:endParaRPr>
          </a:p>
          <a:p>
            <a:pPr marL="628650" lvl="1" indent="-171450">
              <a:buFont typeface="Arial"/>
              <a:buChar char="•"/>
            </a:pPr>
            <a:r>
              <a:rPr lang="fr-FR"/>
              <a:t>Details of a </a:t>
            </a:r>
            <a:r>
              <a:rPr lang="fr-FR" baseline="0"/>
              <a:t>single model</a:t>
            </a:r>
            <a:endParaRPr lang="fr-FR">
              <a:cs typeface="Calibri"/>
            </a:endParaRPr>
          </a:p>
          <a:p>
            <a:pPr marL="628650" lvl="1" indent="-171450">
              <a:buFont typeface="Arial"/>
              <a:buChar char="•"/>
            </a:pPr>
            <a:r>
              <a:rPr lang="fr-FR" err="1"/>
              <a:t>Ethics</a:t>
            </a:r>
            <a:r>
              <a:rPr lang="fr-FR"/>
              <a:t> </a:t>
            </a:r>
            <a:r>
              <a:rPr lang="fr-FR" baseline="0"/>
              <a:t>/ GDPR</a:t>
            </a:r>
            <a:r>
              <a:rPr lang="fr-FR"/>
              <a:t>, etc.</a:t>
            </a:r>
          </a:p>
          <a:p>
            <a:endParaRPr lang="en-US" baseline="0">
              <a:cs typeface="Calibri"/>
            </a:endParaRPr>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a:t>
            </a:fld>
            <a:endParaRPr lang="fr-FR"/>
          </a:p>
        </p:txBody>
      </p:sp>
    </p:spTree>
    <p:extLst>
      <p:ext uri="{BB962C8B-B14F-4D97-AF65-F5344CB8AC3E}">
        <p14:creationId xmlns:p14="http://schemas.microsoft.com/office/powerpoint/2010/main" val="3758007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Florian :</a:t>
            </a:r>
            <a:endParaRPr lang="fr-FR"/>
          </a:p>
          <a:p>
            <a:r>
              <a:rPr lang="fr-FR"/>
              <a:t>Un</a:t>
            </a:r>
            <a:r>
              <a:rPr lang="fr-FR" baseline="0"/>
              <a:t> projet de machine </a:t>
            </a:r>
            <a:r>
              <a:rPr lang="fr-FR" baseline="0" err="1"/>
              <a:t>learning</a:t>
            </a:r>
            <a:r>
              <a:rPr lang="fr-FR" baseline="0"/>
              <a:t> se décompose en plusieurs étapes:</a:t>
            </a:r>
          </a:p>
          <a:p>
            <a:pPr marL="228600" indent="-228600">
              <a:buAutoNum type="arabicPeriod"/>
            </a:pPr>
            <a:r>
              <a:rPr lang="fr-FR" baseline="0"/>
              <a:t>Récupération des données:</a:t>
            </a:r>
          </a:p>
          <a:p>
            <a:pPr marL="228600" indent="-228600">
              <a:buAutoNum type="arabicPeriod"/>
            </a:pPr>
            <a:r>
              <a:rPr lang="fr-FR" baseline="0" err="1"/>
              <a:t>Processing</a:t>
            </a:r>
            <a:r>
              <a:rPr lang="fr-FR" baseline="0"/>
              <a:t> des données: faire plusieurs transformations sur mon </a:t>
            </a:r>
            <a:r>
              <a:rPr lang="fr-FR" baseline="0" err="1"/>
              <a:t>dataset</a:t>
            </a:r>
            <a:r>
              <a:rPr lang="fr-FR" baseline="0"/>
              <a:t> afin de le rendre utilisable par notre modèle. C’est dans cette étape que l’on sépare notre </a:t>
            </a:r>
            <a:r>
              <a:rPr lang="fr-FR" baseline="0" err="1"/>
              <a:t>dataset</a:t>
            </a:r>
            <a:r>
              <a:rPr lang="fr-FR" baseline="0"/>
              <a:t> en un </a:t>
            </a:r>
            <a:r>
              <a:rPr lang="fr-FR" baseline="0" err="1"/>
              <a:t>dataset</a:t>
            </a:r>
            <a:r>
              <a:rPr lang="fr-FR" baseline="0"/>
              <a:t> de train et un autre de test.</a:t>
            </a:r>
          </a:p>
          <a:p>
            <a:pPr marL="228600" indent="-228600">
              <a:buAutoNum type="arabicPeriod"/>
            </a:pPr>
            <a:r>
              <a:rPr lang="fr-FR" baseline="0"/>
              <a:t>On entraine notre modèle sur les données d’entraînement</a:t>
            </a:r>
          </a:p>
          <a:p>
            <a:pPr marL="228600" indent="-228600">
              <a:buAutoNum type="arabicPeriod"/>
            </a:pPr>
            <a:r>
              <a:rPr lang="fr-FR"/>
              <a:t>On évalue les</a:t>
            </a:r>
            <a:r>
              <a:rPr lang="fr-FR" baseline="0"/>
              <a:t> performances du modèle en l’appliquant sur les données de test</a:t>
            </a:r>
          </a:p>
          <a:p>
            <a:pPr marL="228600" indent="-228600">
              <a:buAutoNum type="arabicPeriod"/>
            </a:pPr>
            <a:r>
              <a:rPr lang="fr-FR" baseline="0"/>
              <a:t>On tente d’améliorer le modèle en modifiant des étapes du process (type du modèles, transformations faites en amont, ajout de colonnes qui portent un signal)</a:t>
            </a:r>
            <a:endParaRPr lang="en-US"/>
          </a:p>
          <a:p>
            <a:endParaRPr lang="en-US"/>
          </a:p>
          <a:p>
            <a:pPr marL="171450" indent="-171450">
              <a:buFont typeface="Arial"/>
              <a:buChar char="•"/>
            </a:pPr>
            <a:r>
              <a:rPr lang="en-US"/>
              <a:t>Don't really like this graph → don't show the iterative nature of a ML project</a:t>
            </a:r>
            <a:endParaRPr lang="en-US">
              <a:cs typeface="Calibri"/>
            </a:endParaRPr>
          </a:p>
          <a:p>
            <a:pPr marL="171450" indent="-171450">
              <a:buFont typeface="Arial"/>
              <a:buChar char="•"/>
            </a:pPr>
            <a:r>
              <a:rPr lang="en-US"/>
              <a:t>In the next section of the Maker, you'll have the opportunity to apply these steps</a:t>
            </a:r>
            <a:endParaRPr lang="en-US">
              <a:cs typeface="Calibri"/>
            </a:endParaRPr>
          </a:p>
          <a:p>
            <a:pPr marL="171450" indent="-171450">
              <a:buFont typeface="Arial"/>
              <a:buChar char="•"/>
            </a:pPr>
            <a:r>
              <a:rPr lang="en-US"/>
              <a:t>Can leverage the different steps to improve the workflow</a:t>
            </a: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10</a:t>
            </a:fld>
            <a:endParaRPr lang="fr-FR"/>
          </a:p>
        </p:txBody>
      </p:sp>
    </p:spTree>
    <p:extLst>
      <p:ext uri="{BB962C8B-B14F-4D97-AF65-F5344CB8AC3E}">
        <p14:creationId xmlns:p14="http://schemas.microsoft.com/office/powerpoint/2010/main" val="2653721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b="1" dirty="0">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11</a:t>
            </a:fld>
            <a:endParaRPr lang="fr-FR"/>
          </a:p>
        </p:txBody>
      </p:sp>
    </p:spTree>
    <p:extLst>
      <p:ext uri="{BB962C8B-B14F-4D97-AF65-F5344CB8AC3E}">
        <p14:creationId xmlns:p14="http://schemas.microsoft.com/office/powerpoint/2010/main" val="2705645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Florian :</a:t>
            </a:r>
          </a:p>
          <a:p>
            <a:endParaRPr lang="fr-FR" b="0" baseline="0"/>
          </a:p>
          <a:p>
            <a:r>
              <a:rPr lang="fr-FR" b="0" baseline="0"/>
              <a:t>Python, c’est un langage de programmation qui est le plus utilisé par les </a:t>
            </a:r>
            <a:r>
              <a:rPr lang="fr-FR" b="0" baseline="0" err="1"/>
              <a:t>datascientes</a:t>
            </a:r>
            <a:r>
              <a:rPr lang="fr-FR" b="0" baseline="0"/>
              <a:t> et </a:t>
            </a:r>
            <a:r>
              <a:rPr lang="fr-FR" b="0" baseline="0" err="1"/>
              <a:t>dataengineer</a:t>
            </a:r>
            <a:r>
              <a:rPr lang="fr-FR" b="0" baseline="0"/>
              <a:t>. Il est simple a prendre en main, vous verrez!</a:t>
            </a:r>
          </a:p>
          <a:p>
            <a:r>
              <a:rPr lang="fr-FR" b="0" err="1"/>
              <a:t>Jupyter</a:t>
            </a:r>
            <a:r>
              <a:rPr lang="fr-FR" b="0"/>
              <a:t>, est</a:t>
            </a:r>
            <a:r>
              <a:rPr lang="fr-FR" b="0" baseline="0"/>
              <a:t> un couteau suisse pour les utilisateurs. C’est un outil qui permet facilement de développer des workflow et procédures d’IA en utilisant des notebooks.</a:t>
            </a:r>
            <a:endParaRPr lang="en-US" b="0"/>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12</a:t>
            </a:fld>
            <a:endParaRPr lang="fr-FR"/>
          </a:p>
        </p:txBody>
      </p:sp>
    </p:spTree>
    <p:extLst>
      <p:ext uri="{BB962C8B-B14F-4D97-AF65-F5344CB8AC3E}">
        <p14:creationId xmlns:p14="http://schemas.microsoft.com/office/powerpoint/2010/main" val="1015114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Nicolas</a:t>
            </a:r>
            <a:r>
              <a:rPr lang="fr-FR" b="1" baseline="0"/>
              <a:t> :</a:t>
            </a:r>
          </a:p>
          <a:p>
            <a:r>
              <a:rPr lang="fr-FR" b="0" baseline="0"/>
              <a:t>Expliquer qu’on travaille par petite itérations</a:t>
            </a:r>
          </a:p>
          <a:p>
            <a:r>
              <a:rPr lang="fr-FR" b="0" baseline="0"/>
              <a:t>	</a:t>
            </a:r>
            <a:r>
              <a:rPr lang="fr-FR" b="0" baseline="0">
                <a:sym typeface="Wingdings" panose="05000000000000000000" pitchFamily="2" charset="2"/>
              </a:rPr>
              <a:t>On commence par les plus simples et on </a:t>
            </a:r>
            <a:r>
              <a:rPr lang="fr-FR" b="0" baseline="0" err="1">
                <a:sym typeface="Wingdings" panose="05000000000000000000" pitchFamily="2" charset="2"/>
              </a:rPr>
              <a:t>itére</a:t>
            </a:r>
            <a:r>
              <a:rPr lang="fr-FR" b="0" baseline="0">
                <a:sym typeface="Wingdings" panose="05000000000000000000" pitchFamily="2" charset="2"/>
              </a:rPr>
              <a:t> petite à petit.</a:t>
            </a:r>
            <a:endParaRPr lang="en-US" b="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13</a:t>
            </a:fld>
            <a:endParaRPr lang="fr-FR"/>
          </a:p>
        </p:txBody>
      </p:sp>
    </p:spTree>
    <p:extLst>
      <p:ext uri="{BB962C8B-B14F-4D97-AF65-F5344CB8AC3E}">
        <p14:creationId xmlns:p14="http://schemas.microsoft.com/office/powerpoint/2010/main" val="396791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Florian</a:t>
            </a:r>
            <a:r>
              <a:rPr lang="fr-FR" b="1" baseline="0"/>
              <a:t> :</a:t>
            </a:r>
          </a:p>
          <a:p>
            <a:r>
              <a:rPr lang="fr-FR" baseline="0"/>
              <a:t>Comment mesurer la performance du model ? </a:t>
            </a:r>
          </a:p>
          <a:p>
            <a:r>
              <a:rPr lang="fr-FR" baseline="0"/>
              <a:t>Sur l’ensemble des data on coupe en deux parties 80-20 Train versus Test.</a:t>
            </a:r>
          </a:p>
          <a:p>
            <a:r>
              <a:rPr lang="fr-FR" baseline="0"/>
              <a:t>On va alors entrainer le modèle avec la partie Train des données et on va ensuite utiliser le Test pour évaluer la performance du modèle</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14</a:t>
            </a:fld>
            <a:endParaRPr lang="fr-FR"/>
          </a:p>
        </p:txBody>
      </p:sp>
    </p:spTree>
    <p:extLst>
      <p:ext uri="{BB962C8B-B14F-4D97-AF65-F5344CB8AC3E}">
        <p14:creationId xmlns:p14="http://schemas.microsoft.com/office/powerpoint/2010/main" val="3834319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Nicolas:</a:t>
            </a:r>
          </a:p>
          <a:p>
            <a:r>
              <a:rPr lang="fr-FR" b="0" baseline="0"/>
              <a:t>Sur l’écran à manipuler le </a:t>
            </a:r>
            <a:r>
              <a:rPr lang="fr-FR" b="0" baseline="0" err="1"/>
              <a:t>jupyter</a:t>
            </a:r>
            <a:endParaRPr lang="fr-FR" b="0" baseline="0"/>
          </a:p>
          <a:p>
            <a:endParaRPr lang="fr-FR" b="0" baseline="0"/>
          </a:p>
          <a:p>
            <a:r>
              <a:rPr lang="fr-FR" b="1" baseline="0"/>
              <a:t>Florian:</a:t>
            </a:r>
          </a:p>
          <a:p>
            <a:r>
              <a:rPr lang="fr-FR" b="0" baseline="0"/>
              <a:t>Tourne dans la salle à aider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17</a:t>
            </a:fld>
            <a:endParaRPr lang="fr-FR"/>
          </a:p>
        </p:txBody>
      </p:sp>
    </p:spTree>
    <p:extLst>
      <p:ext uri="{BB962C8B-B14F-4D97-AF65-F5344CB8AC3E}">
        <p14:creationId xmlns:p14="http://schemas.microsoft.com/office/powerpoint/2010/main" val="2406210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baseline="0"/>
              <a:t>Nicolas:</a:t>
            </a:r>
          </a:p>
          <a:p>
            <a:r>
              <a:rPr lang="fr-FR" b="0" baseline="0"/>
              <a:t>Sur l’écran à manipuler le </a:t>
            </a:r>
            <a:r>
              <a:rPr lang="fr-FR" b="0" baseline="0" err="1"/>
              <a:t>jupyter</a:t>
            </a:r>
            <a:endParaRPr lang="fr-FR" b="0" baseline="0"/>
          </a:p>
          <a:p>
            <a:endParaRPr lang="fr-FR" b="0" baseline="0"/>
          </a:p>
          <a:p>
            <a:r>
              <a:rPr lang="fr-FR" b="1" baseline="0"/>
              <a:t>Florian:</a:t>
            </a:r>
          </a:p>
          <a:p>
            <a:r>
              <a:rPr lang="fr-FR" b="0" baseline="0"/>
              <a:t>Tourne dans la salle à aider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19</a:t>
            </a:fld>
            <a:endParaRPr lang="fr-FR"/>
          </a:p>
        </p:txBody>
      </p:sp>
    </p:spTree>
    <p:extLst>
      <p:ext uri="{BB962C8B-B14F-4D97-AF65-F5344CB8AC3E}">
        <p14:creationId xmlns:p14="http://schemas.microsoft.com/office/powerpoint/2010/main" val="933278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a:p>
            <a:r>
              <a:rPr lang="fr-FR" dirty="0"/>
              <a:t>Se présenter</a:t>
            </a:r>
          </a:p>
          <a:p>
            <a:r>
              <a:rPr lang="fr-FR" b="0" i="1" dirty="0"/>
              <a:t>La Data studio a plusieurs rôles:</a:t>
            </a:r>
            <a:endParaRPr lang="fr-FR" b="0" i="1" dirty="0">
              <a:cs typeface="Calibri"/>
            </a:endParaRPr>
          </a:p>
          <a:p>
            <a:r>
              <a:rPr lang="fr-FR" b="0" i="1" dirty="0"/>
              <a:t> 1. accompagner des projets en lien avec la Data chez Total (quelle que soit la branche, TDF comprise) et quel que soit le niveau d'avancement du projet (cadrage, mise en relation avec des équipes qui ont eu des projets similaires, apport de support ou d'expertise)</a:t>
            </a:r>
            <a:endParaRPr lang="fr-FR" b="0" i="1" baseline="0" dirty="0">
              <a:cs typeface="Calibri"/>
            </a:endParaRPr>
          </a:p>
          <a:p>
            <a:r>
              <a:rPr lang="fr-FR" b="0" i="1" dirty="0">
                <a:cs typeface="Calibri"/>
              </a:rPr>
              <a:t> 2. animer des ateliers </a:t>
            </a:r>
            <a:r>
              <a:rPr lang="fr-FR" b="0" i="1" dirty="0" err="1">
                <a:cs typeface="Calibri"/>
              </a:rPr>
              <a:t>makers</a:t>
            </a:r>
            <a:r>
              <a:rPr lang="fr-FR" b="0" i="1" dirty="0">
                <a:cs typeface="Calibri"/>
              </a:rPr>
              <a:t> (comme celui-là) pour sensibiliser les collaborateurs Total aux métiers de la Data.</a:t>
            </a:r>
            <a:endParaRPr lang="fr-FR" dirty="0"/>
          </a:p>
          <a:p>
            <a:endParaRPr lang="fr-FR" dirty="0"/>
          </a:p>
          <a:p>
            <a:pPr marL="171450" indent="-171450">
              <a:buFontTx/>
              <a:buChar char="-"/>
            </a:pPr>
            <a:r>
              <a:rPr lang="fr-FR" dirty="0"/>
              <a:t>40 seconds par personne + ouvrir la caméra si possible</a:t>
            </a:r>
          </a:p>
          <a:p>
            <a:pPr marL="628650" lvl="1" indent="-171450">
              <a:buFontTx/>
              <a:buChar char="-"/>
            </a:pPr>
            <a:r>
              <a:rPr lang="fr-FR" dirty="0"/>
              <a:t>Nom prénom + Branche</a:t>
            </a:r>
          </a:p>
          <a:p>
            <a:pPr marL="628650" lvl="1" indent="-171450">
              <a:buFontTx/>
              <a:buChar char="-"/>
            </a:pPr>
            <a:r>
              <a:rPr lang="fr-FR" dirty="0"/>
              <a:t>Les attentes</a:t>
            </a:r>
          </a:p>
          <a:p>
            <a:pPr marL="628650" lvl="1" indent="-171450">
              <a:buFontTx/>
              <a:buChar char="-"/>
            </a:pPr>
            <a:r>
              <a:rPr lang="fr-FR" dirty="0"/>
              <a:t>Est-ce que vous avez déjà eu une expérience avec le code</a:t>
            </a:r>
          </a:p>
          <a:p>
            <a:endParaRPr lang="fr-FR" b="0" i="1" dirty="0"/>
          </a:p>
          <a:p>
            <a:endParaRPr lang="fr-FR" baseline="0" dirty="0"/>
          </a:p>
          <a:p>
            <a:endParaRPr lang="fr-FR" baseline="0" dirty="0"/>
          </a:p>
          <a:p>
            <a:r>
              <a:rPr lang="fr-FR" baseline="0" dirty="0"/>
              <a:t>Avant tout, qui sommes nous ?</a:t>
            </a:r>
            <a:r>
              <a:rPr lang="fr-FR" dirty="0"/>
              <a:t> </a:t>
            </a:r>
            <a:endParaRPr lang="fr-FR" dirty="0">
              <a:cs typeface="Calibri"/>
            </a:endParaRPr>
          </a:p>
          <a:p>
            <a:r>
              <a:rPr lang="fr-FR" dirty="0"/>
              <a:t> </a:t>
            </a:r>
            <a:r>
              <a:rPr lang="fr-FR" baseline="0" dirty="0"/>
              <a:t>- Nicolas</a:t>
            </a:r>
            <a:r>
              <a:rPr lang="fr-FR" dirty="0"/>
              <a:t>, je suis Data </a:t>
            </a:r>
            <a:r>
              <a:rPr lang="fr-FR" dirty="0" err="1"/>
              <a:t>Scientist</a:t>
            </a:r>
            <a:r>
              <a:rPr lang="fr-FR" dirty="0"/>
              <a:t> à la </a:t>
            </a:r>
            <a:r>
              <a:rPr lang="fr-FR" dirty="0" err="1"/>
              <a:t>DataSquad</a:t>
            </a:r>
            <a:r>
              <a:rPr lang="fr-FR" dirty="0"/>
              <a:t> de Total. C’est une entité qui est rattachée</a:t>
            </a:r>
            <a:r>
              <a:rPr lang="fr-FR" baseline="0" dirty="0"/>
              <a:t> à la h</a:t>
            </a:r>
            <a:r>
              <a:rPr lang="fr-FR" dirty="0"/>
              <a:t>olding de Total. </a:t>
            </a:r>
          </a:p>
          <a:p>
            <a:r>
              <a:rPr lang="fr-FR" b="0" i="1" dirty="0"/>
              <a:t>(La data </a:t>
            </a:r>
            <a:r>
              <a:rPr lang="fr-FR" b="0" i="1" dirty="0" err="1"/>
              <a:t>squad</a:t>
            </a:r>
            <a:r>
              <a:rPr lang="fr-FR" b="0" i="1" dirty="0"/>
              <a:t> a plusieurs rôles:</a:t>
            </a:r>
            <a:endParaRPr lang="fr-FR" b="0" i="1" dirty="0">
              <a:cs typeface="Calibri"/>
            </a:endParaRPr>
          </a:p>
          <a:p>
            <a:r>
              <a:rPr lang="fr-FR" b="0" i="1" dirty="0"/>
              <a:t> 1. accompagner des projets en lien avec la Data chez Total (quelque soit la branche) et quelque soit le niveau d'avancement du projet (cadrage, mise en relation avec des équipes qui ont eu des projets similaires, apport de support ou d'expertise)</a:t>
            </a:r>
            <a:endParaRPr lang="fr-FR" b="0" i="1" baseline="0" dirty="0">
              <a:cs typeface="Calibri"/>
            </a:endParaRPr>
          </a:p>
          <a:p>
            <a:r>
              <a:rPr lang="fr-FR" b="0" i="1" dirty="0">
                <a:cs typeface="Calibri"/>
              </a:rPr>
              <a:t> 2. animer des ateliers </a:t>
            </a:r>
            <a:r>
              <a:rPr lang="fr-FR" b="0" i="1" dirty="0" err="1">
                <a:cs typeface="Calibri"/>
              </a:rPr>
              <a:t>makers</a:t>
            </a:r>
            <a:r>
              <a:rPr lang="fr-FR" b="0" i="1" dirty="0">
                <a:cs typeface="Calibri"/>
              </a:rPr>
              <a:t> (comme celui-là) pour sensibiliser les collaborateurs Total aux métiers de la Data.)</a:t>
            </a:r>
            <a:endParaRPr lang="fr-FR" b="0" i="1" baseline="0" dirty="0">
              <a:cs typeface="Calibri"/>
            </a:endParaRPr>
          </a:p>
          <a:p>
            <a:r>
              <a:rPr lang="fr-FR" dirty="0">
                <a:cs typeface="Calibri"/>
              </a:rPr>
              <a:t>Avant Total, j'ai participé à des projets de Machine Learning chez Deezer, </a:t>
            </a:r>
            <a:r>
              <a:rPr lang="fr-FR" dirty="0" err="1">
                <a:cs typeface="Calibri"/>
              </a:rPr>
              <a:t>Engie</a:t>
            </a:r>
            <a:r>
              <a:rPr lang="fr-FR" dirty="0">
                <a:cs typeface="Calibri"/>
              </a:rPr>
              <a:t> et à la BNP.</a:t>
            </a:r>
          </a:p>
          <a:p>
            <a:endParaRPr lang="fr-FR" dirty="0">
              <a:cs typeface="Calibri"/>
            </a:endParaRPr>
          </a:p>
          <a:p>
            <a:r>
              <a:rPr lang="fr-FR" dirty="0"/>
              <a:t> </a:t>
            </a:r>
            <a:r>
              <a:rPr lang="fr-FR" baseline="0" dirty="0"/>
              <a:t>- Florian </a:t>
            </a:r>
            <a:r>
              <a:rPr lang="fr-FR" baseline="0" dirty="0" err="1"/>
              <a:t>Bergamasco</a:t>
            </a:r>
            <a:r>
              <a:rPr lang="fr-FR" baseline="0" dirty="0"/>
              <a:t>, je suis chef de projets en charge des données sismique à l’exploration et je fais parti d’un </a:t>
            </a:r>
            <a:r>
              <a:rPr lang="fr-FR" baseline="0" dirty="0" err="1"/>
              <a:t>DataLab</a:t>
            </a:r>
            <a:r>
              <a:rPr lang="fr-FR" baseline="0" dirty="0"/>
              <a:t> qui cherche à automatiser des taches de data management. Pour cela nous utilisons nos connaissances des données, notre expertise et nous nous appuyant sur les nouvelles technologies. Notamment les algorithmes d’intelligence artificielle (Machine Learning, </a:t>
            </a:r>
            <a:r>
              <a:rPr lang="fr-FR" baseline="0" dirty="0" err="1"/>
              <a:t>Deep</a:t>
            </a:r>
            <a:r>
              <a:rPr lang="fr-FR" baseline="0" dirty="0"/>
              <a:t> Learning,…)</a:t>
            </a:r>
            <a:endParaRPr lang="fr-FR" baseline="0" dirty="0">
              <a:cs typeface="Calibri"/>
            </a:endParaRPr>
          </a:p>
          <a:p>
            <a:endParaRPr lang="fr-FR" baseline="0" dirty="0"/>
          </a:p>
          <a:p>
            <a:r>
              <a:rPr lang="fr-FR" baseline="0" dirty="0"/>
              <a:t>Et vous ?</a:t>
            </a:r>
            <a:r>
              <a:rPr lang="fr-FR" dirty="0"/>
              <a:t> </a:t>
            </a:r>
            <a:endParaRPr lang="fr-FR" baseline="0" dirty="0">
              <a:cs typeface="Calibri"/>
            </a:endParaRPr>
          </a:p>
          <a:p>
            <a:r>
              <a:rPr lang="fr-FR" baseline="0" dirty="0"/>
              <a:t>	Prénom / Service / </a:t>
            </a:r>
            <a:r>
              <a:rPr lang="fr-FR" dirty="0"/>
              <a:t>Attente vis-à-vis de cette formation</a:t>
            </a:r>
          </a:p>
          <a:p>
            <a:endParaRPr lang="fr-FR" baseline="0" dirty="0">
              <a:cs typeface="Calibri"/>
            </a:endParaRPr>
          </a:p>
          <a:p>
            <a:r>
              <a:rPr lang="fr-FR" b="1" baseline="0" dirty="0">
                <a:cs typeface="Calibri"/>
              </a:rPr>
              <a:t>English:</a:t>
            </a:r>
          </a:p>
          <a:p>
            <a:pPr marL="171450" indent="-171450">
              <a:buFont typeface="Arial"/>
              <a:buChar char="•"/>
            </a:pPr>
            <a:r>
              <a:rPr lang="fr-FR" dirty="0"/>
              <a:t>Propose </a:t>
            </a:r>
            <a:r>
              <a:rPr lang="fr-FR" baseline="0" dirty="0"/>
              <a:t>a </a:t>
            </a:r>
            <a:r>
              <a:rPr lang="fr-FR" dirty="0"/>
              <a:t>round table, </a:t>
            </a:r>
            <a:r>
              <a:rPr lang="fr-FR" dirty="0" err="1"/>
              <a:t>everyone</a:t>
            </a:r>
            <a:r>
              <a:rPr lang="fr-FR" dirty="0"/>
              <a:t> </a:t>
            </a:r>
            <a:r>
              <a:rPr lang="fr-FR" dirty="0" err="1"/>
              <a:t>quickly</a:t>
            </a:r>
            <a:r>
              <a:rPr lang="fr-FR" dirty="0"/>
              <a:t> </a:t>
            </a:r>
            <a:r>
              <a:rPr lang="fr-FR" dirty="0" err="1"/>
              <a:t>introduces</a:t>
            </a:r>
            <a:r>
              <a:rPr lang="fr-FR" dirty="0"/>
              <a:t> </a:t>
            </a:r>
            <a:r>
              <a:rPr lang="fr-FR" dirty="0" err="1"/>
              <a:t>him</a:t>
            </a:r>
            <a:r>
              <a:rPr lang="fr-FR" dirty="0"/>
              <a:t>/</a:t>
            </a:r>
            <a:r>
              <a:rPr lang="fr-FR" dirty="0" err="1"/>
              <a:t>herself</a:t>
            </a:r>
            <a:r>
              <a:rPr lang="fr-FR" dirty="0"/>
              <a:t> </a:t>
            </a:r>
            <a:endParaRPr lang="fr-FR" dirty="0">
              <a:cs typeface="Calibri"/>
            </a:endParaRPr>
          </a:p>
          <a:p>
            <a:pPr marL="628650" lvl="1" indent="-171450">
              <a:buFont typeface="Arial"/>
              <a:buChar char="•"/>
            </a:pPr>
            <a:r>
              <a:rPr lang="fr-FR" dirty="0"/>
              <a:t>Not </a:t>
            </a:r>
            <a:r>
              <a:rPr lang="fr-FR" baseline="0" dirty="0"/>
              <a:t>the </a:t>
            </a:r>
            <a:r>
              <a:rPr lang="fr-FR" dirty="0"/>
              <a:t>full Total </a:t>
            </a:r>
            <a:r>
              <a:rPr lang="fr-FR" dirty="0" err="1"/>
              <a:t>resume</a:t>
            </a:r>
            <a:r>
              <a:rPr lang="fr-FR" dirty="0"/>
              <a:t>, but </a:t>
            </a:r>
            <a:r>
              <a:rPr lang="fr-FR" baseline="0" dirty="0"/>
              <a:t>a </a:t>
            </a:r>
            <a:r>
              <a:rPr lang="fr-FR" dirty="0"/>
              <a:t>few </a:t>
            </a:r>
            <a:r>
              <a:rPr lang="fr-FR" dirty="0" err="1"/>
              <a:t>words</a:t>
            </a:r>
            <a:r>
              <a:rPr lang="fr-FR" dirty="0"/>
              <a:t> on </a:t>
            </a:r>
            <a:r>
              <a:rPr lang="fr-FR" dirty="0" err="1"/>
              <a:t>your</a:t>
            </a:r>
            <a:r>
              <a:rPr lang="fr-FR" dirty="0"/>
              <a:t> </a:t>
            </a:r>
            <a:r>
              <a:rPr lang="fr-FR" dirty="0" err="1"/>
              <a:t>branch</a:t>
            </a:r>
            <a:r>
              <a:rPr lang="fr-FR" dirty="0"/>
              <a:t> on </a:t>
            </a:r>
            <a:r>
              <a:rPr lang="fr-FR" dirty="0" err="1"/>
              <a:t>what</a:t>
            </a:r>
            <a:r>
              <a:rPr lang="fr-FR" dirty="0"/>
              <a:t> </a:t>
            </a:r>
            <a:r>
              <a:rPr lang="fr-FR" dirty="0" err="1"/>
              <a:t>you</a:t>
            </a:r>
            <a:r>
              <a:rPr lang="fr-FR" dirty="0"/>
              <a:t> do </a:t>
            </a:r>
            <a:r>
              <a:rPr lang="fr-FR" dirty="0" err="1"/>
              <a:t>operationally</a:t>
            </a:r>
            <a:r>
              <a:rPr lang="fr-FR" dirty="0"/>
              <a:t> on </a:t>
            </a:r>
            <a:r>
              <a:rPr lang="fr-FR" dirty="0" err="1"/>
              <a:t>daily</a:t>
            </a:r>
            <a:r>
              <a:rPr lang="fr-FR" dirty="0"/>
              <a:t> basis</a:t>
            </a:r>
            <a:endParaRPr lang="fr-FR" dirty="0">
              <a:cs typeface="Calibri"/>
            </a:endParaRPr>
          </a:p>
          <a:p>
            <a:pPr marL="628650" lvl="1" indent="-171450">
              <a:buFont typeface="Arial"/>
              <a:buChar char="•"/>
            </a:pPr>
            <a:r>
              <a:rPr lang="fr-FR" dirty="0"/>
              <a:t>Expectations </a:t>
            </a:r>
            <a:r>
              <a:rPr lang="fr-FR" dirty="0" err="1"/>
              <a:t>from</a:t>
            </a:r>
            <a:r>
              <a:rPr lang="fr-FR" dirty="0"/>
              <a:t> </a:t>
            </a:r>
            <a:r>
              <a:rPr lang="fr-FR" dirty="0" err="1"/>
              <a:t>this</a:t>
            </a:r>
            <a:r>
              <a:rPr lang="fr-FR" dirty="0"/>
              <a:t> Maker</a:t>
            </a:r>
            <a:endParaRPr lang="fr-FR" dirty="0">
              <a:cs typeface="Calibri"/>
            </a:endParaRPr>
          </a:p>
          <a:p>
            <a:pPr marL="171450" indent="-171450">
              <a:buFont typeface="Arial"/>
              <a:buChar char="•"/>
            </a:pPr>
            <a:r>
              <a:rPr lang="fr-FR" dirty="0" err="1"/>
              <a:t>Presenters</a:t>
            </a:r>
            <a:r>
              <a:rPr lang="fr-FR" dirty="0"/>
              <a:t> </a:t>
            </a:r>
            <a:r>
              <a:rPr lang="fr-FR" dirty="0" err="1"/>
              <a:t>start</a:t>
            </a:r>
            <a:r>
              <a:rPr lang="fr-FR" dirty="0"/>
              <a:t> by </a:t>
            </a:r>
            <a:r>
              <a:rPr lang="fr-FR" dirty="0" err="1"/>
              <a:t>introducing</a:t>
            </a:r>
            <a:r>
              <a:rPr lang="fr-FR" dirty="0"/>
              <a:t> </a:t>
            </a:r>
            <a:r>
              <a:rPr lang="fr-FR" dirty="0" err="1"/>
              <a:t>themselves</a:t>
            </a:r>
            <a:endParaRPr lang="fr-FR" dirty="0">
              <a:cs typeface="Calibri"/>
            </a:endParaRPr>
          </a:p>
          <a:p>
            <a:endParaRPr lang="en-US" baseline="0" dirty="0">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2</a:t>
            </a:fld>
            <a:endParaRPr lang="fr-FR"/>
          </a:p>
        </p:txBody>
      </p:sp>
    </p:spTree>
    <p:extLst>
      <p:ext uri="{BB962C8B-B14F-4D97-AF65-F5344CB8AC3E}">
        <p14:creationId xmlns:p14="http://schemas.microsoft.com/office/powerpoint/2010/main" val="1285164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baseline="0" err="1">
                <a:cs typeface="Calibri"/>
              </a:rPr>
              <a:t>Marchine</a:t>
            </a:r>
            <a:r>
              <a:rPr lang="fr-FR" baseline="0">
                <a:cs typeface="Calibri"/>
              </a:rPr>
              <a:t> </a:t>
            </a:r>
            <a:r>
              <a:rPr lang="fr-FR" baseline="0" err="1">
                <a:cs typeface="Calibri"/>
              </a:rPr>
              <a:t>learning</a:t>
            </a:r>
            <a:r>
              <a:rPr lang="fr-FR" baseline="0">
                <a:cs typeface="Calibri"/>
              </a:rPr>
              <a:t> = </a:t>
            </a:r>
            <a:r>
              <a:rPr lang="fr-FR" b="1" baseline="0">
                <a:cs typeface="Calibri"/>
              </a:rPr>
              <a:t>c’est un ensemble de modèles mathématiques qui permettent d’identifier des patterns à partir de données existantes afin d’aider à la prise de décisions sur de nouvelles données</a:t>
            </a:r>
            <a:endParaRPr lang="fr-FR" sz="1200" b="1" i="0" kern="1200">
              <a:effectLst/>
              <a:latin typeface="+mn-lt"/>
              <a:ea typeface="+mn-ea"/>
              <a:cs typeface="+mn-cs"/>
            </a:endParaRPr>
          </a:p>
          <a:p>
            <a:endParaRPr lang="fr-FR" sz="1200" b="1" i="0" kern="1200">
              <a:effectLst/>
              <a:latin typeface="+mn-lt"/>
              <a:ea typeface="+mn-ea"/>
              <a:cs typeface="+mn-cs"/>
            </a:endParaRPr>
          </a:p>
          <a:p>
            <a:r>
              <a:rPr lang="fr-FR" sz="1200" b="1" i="0" kern="1200">
                <a:effectLst/>
                <a:latin typeface="+mn-lt"/>
                <a:ea typeface="+mn-ea"/>
                <a:cs typeface="+mn-cs"/>
              </a:rPr>
              <a:t>Nicolas :</a:t>
            </a:r>
            <a:endParaRPr lang="fr-FR" sz="1200" b="0" i="0" kern="1200">
              <a:effectLst/>
              <a:latin typeface="+mn-lt"/>
              <a:ea typeface="+mn-ea"/>
              <a:cs typeface="+mn-cs"/>
            </a:endParaRPr>
          </a:p>
          <a:p>
            <a:r>
              <a:rPr lang="fr-FR">
                <a:cs typeface="Calibri"/>
              </a:rPr>
              <a:t>Alors on vient de voir</a:t>
            </a:r>
            <a:r>
              <a:rPr lang="fr-FR" baseline="0">
                <a:cs typeface="Calibri"/>
              </a:rPr>
              <a:t> ce qu’est le Big Data, comment est organisé une équipe data. Maintenant on va parler du machine </a:t>
            </a:r>
            <a:r>
              <a:rPr lang="fr-FR" baseline="0" err="1">
                <a:cs typeface="Calibri"/>
              </a:rPr>
              <a:t>learning</a:t>
            </a:r>
            <a:r>
              <a:rPr lang="fr-FR" baseline="0">
                <a:cs typeface="Calibri"/>
              </a:rPr>
              <a:t>. Je vais vous donner une définition de </a:t>
            </a:r>
            <a:r>
              <a:rPr lang="fr-FR" baseline="0" err="1">
                <a:cs typeface="Calibri"/>
              </a:rPr>
              <a:t>Machjine</a:t>
            </a:r>
            <a:r>
              <a:rPr lang="fr-FR" baseline="0">
                <a:cs typeface="Calibri"/>
              </a:rPr>
              <a:t> LEARNING</a:t>
            </a:r>
            <a:r>
              <a:rPr lang="fr-FR">
                <a:cs typeface="Calibri"/>
              </a:rPr>
              <a:t> </a:t>
            </a:r>
            <a:r>
              <a:rPr lang="fr-FR" baseline="0">
                <a:cs typeface="Calibri"/>
              </a:rPr>
              <a:t> que j’ai trouvé sur Wikipédia (pas très original mais c’est la plus clair et la plus juste que j’ai trouvé sur le web).</a:t>
            </a:r>
          </a:p>
          <a:p>
            <a:r>
              <a:rPr lang="fr-FR" baseline="0">
                <a:cs typeface="Calibri"/>
              </a:rPr>
              <a:t>Donc le </a:t>
            </a:r>
            <a:r>
              <a:rPr lang="fr-FR" baseline="0" err="1">
                <a:cs typeface="Calibri"/>
              </a:rPr>
              <a:t>Marchine</a:t>
            </a:r>
            <a:r>
              <a:rPr lang="fr-FR" baseline="0">
                <a:cs typeface="Calibri"/>
              </a:rPr>
              <a:t> </a:t>
            </a:r>
            <a:r>
              <a:rPr lang="fr-FR" baseline="0" err="1">
                <a:cs typeface="Calibri"/>
              </a:rPr>
              <a:t>learning</a:t>
            </a:r>
            <a:r>
              <a:rPr lang="fr-FR" baseline="0">
                <a:cs typeface="Calibri"/>
              </a:rPr>
              <a:t>, </a:t>
            </a:r>
            <a:r>
              <a:rPr lang="fr-FR" b="1" baseline="0">
                <a:cs typeface="Calibri"/>
              </a:rPr>
              <a:t>c’est un ensemble de modèles mathématiques qui permettent d’identifier des patterns à partir de données existantes afin d’aider à la prise de décisions sur de nouvelles données </a:t>
            </a:r>
            <a:r>
              <a:rPr lang="fr-FR" baseline="0">
                <a:cs typeface="Calibri"/>
              </a:rPr>
              <a:t>et donc améliorer la prise de décision</a:t>
            </a:r>
          </a:p>
          <a:p>
            <a:r>
              <a:rPr lang="fr-FR" baseline="0">
                <a:cs typeface="Calibri"/>
              </a:rPr>
              <a:t>Il y a 2 choses à retenir de cette définition: </a:t>
            </a:r>
          </a:p>
          <a:p>
            <a:pPr marL="228600" indent="-228600">
              <a:buFont typeface="+mj-lt"/>
              <a:buAutoNum type="arabicPeriod"/>
            </a:pPr>
            <a:r>
              <a:rPr lang="fr-FR" baseline="0">
                <a:cs typeface="Calibri"/>
              </a:rPr>
              <a:t>L’algorithme apprend à partir de données existantes. Il va apprendre à relier des observations qui ont certaines caractéristiques à une valeur cible</a:t>
            </a:r>
          </a:p>
          <a:p>
            <a:pPr marL="228600" indent="-228600">
              <a:buFont typeface="+mj-lt"/>
              <a:buAutoNum type="arabicPeriod"/>
            </a:pPr>
            <a:r>
              <a:rPr lang="fr-FR" baseline="0">
                <a:cs typeface="Calibri"/>
              </a:rPr>
              <a:t>Il faut également bien comprendre qu’un algorithme de ML n’est pas codé de manière explicite</a:t>
            </a:r>
          </a:p>
          <a:p>
            <a:pPr marL="0" indent="0">
              <a:buFont typeface="+mj-lt"/>
              <a:buNone/>
            </a:pPr>
            <a:endParaRPr lang="fr-FR" baseline="0">
              <a:cs typeface="Calibri"/>
            </a:endParaRPr>
          </a:p>
          <a:p>
            <a:pPr marL="0" indent="0">
              <a:buFont typeface="+mj-lt"/>
              <a:buNone/>
            </a:pPr>
            <a:r>
              <a:rPr lang="fr-FR" baseline="0">
                <a:cs typeface="Calibri"/>
              </a:rPr>
              <a:t>Aujourd’hui, le machine </a:t>
            </a:r>
            <a:r>
              <a:rPr lang="fr-FR" baseline="0" err="1">
                <a:cs typeface="Calibri"/>
              </a:rPr>
              <a:t>learning</a:t>
            </a:r>
            <a:r>
              <a:rPr lang="fr-FR" baseline="0">
                <a:cs typeface="Calibri"/>
              </a:rPr>
              <a:t> on le retrouve dans pleins de secteurs, notamment:</a:t>
            </a:r>
          </a:p>
          <a:p>
            <a:pPr marL="171450" indent="-171450">
              <a:buFont typeface="Arial" panose="020B0604020202020204" pitchFamily="34" charset="0"/>
              <a:buChar char="•"/>
            </a:pPr>
            <a:r>
              <a:rPr lang="fr-FR" baseline="0">
                <a:cs typeface="Calibri"/>
              </a:rPr>
              <a:t>La classification de spams</a:t>
            </a:r>
          </a:p>
          <a:p>
            <a:pPr marL="171450" indent="-171450">
              <a:buFont typeface="Arial" panose="020B0604020202020204" pitchFamily="34" charset="0"/>
              <a:buChar char="•"/>
            </a:pPr>
            <a:r>
              <a:rPr lang="fr-FR" baseline="0">
                <a:cs typeface="Calibri"/>
              </a:rPr>
              <a:t>La reconnaissance d’image</a:t>
            </a:r>
          </a:p>
          <a:p>
            <a:pPr marL="171450" indent="-171450">
              <a:buFont typeface="Arial" panose="020B0604020202020204" pitchFamily="34" charset="0"/>
              <a:buChar char="•"/>
            </a:pPr>
            <a:r>
              <a:rPr lang="fr-FR" baseline="0">
                <a:cs typeface="Calibri"/>
              </a:rPr>
              <a:t>La conduite des voitures autonomes</a:t>
            </a:r>
          </a:p>
          <a:p>
            <a:pPr marL="171450" indent="-171450">
              <a:buFont typeface="Arial" panose="020B0604020202020204" pitchFamily="34" charset="0"/>
              <a:buChar char="•"/>
            </a:pPr>
            <a:r>
              <a:rPr lang="fr-FR" baseline="0">
                <a:cs typeface="Calibri"/>
              </a:rPr>
              <a:t>La détection de fraude</a:t>
            </a:r>
          </a:p>
          <a:p>
            <a:pPr marL="171450" indent="-171450">
              <a:buFont typeface="Arial" panose="020B0604020202020204" pitchFamily="34" charset="0"/>
              <a:buChar char="•"/>
            </a:pPr>
            <a:r>
              <a:rPr lang="fr-FR" baseline="0">
                <a:cs typeface="Calibri"/>
              </a:rPr>
              <a:t>Les </a:t>
            </a:r>
            <a:r>
              <a:rPr lang="fr-FR" baseline="0" err="1">
                <a:cs typeface="Calibri"/>
              </a:rPr>
              <a:t>chatbots</a:t>
            </a:r>
            <a:endParaRPr lang="fr-FR" baseline="0">
              <a:cs typeface="Calibri"/>
            </a:endParaRPr>
          </a:p>
          <a:p>
            <a:pPr marL="171450" indent="-171450">
              <a:buFont typeface="Arial" panose="020B0604020202020204" pitchFamily="34" charset="0"/>
              <a:buChar char="•"/>
            </a:pPr>
            <a:r>
              <a:rPr lang="fr-FR" baseline="0">
                <a:cs typeface="Calibri"/>
              </a:rPr>
              <a:t>Les systèmes de recommandation</a:t>
            </a:r>
            <a:endParaRPr lang="fr-FR">
              <a:cs typeface="Calibri"/>
            </a:endParaRPr>
          </a:p>
          <a:p>
            <a:endParaRPr lang="fr-FR" sz="1200" b="0" i="0" kern="1200">
              <a:solidFill>
                <a:schemeClr val="tx1"/>
              </a:solidFill>
              <a:effectLst/>
              <a:latin typeface="+mn-lt"/>
              <a:ea typeface="+mn-ea"/>
              <a:cs typeface="+mn-cs"/>
            </a:endParaRPr>
          </a:p>
          <a:p>
            <a:r>
              <a:rPr lang="fr-FR" sz="1200" b="1" i="0" kern="1200">
                <a:effectLst/>
                <a:latin typeface="+mn-lt"/>
                <a:ea typeface="+mn-ea"/>
                <a:cs typeface="+mn-cs"/>
              </a:rPr>
              <a:t>Florian</a:t>
            </a:r>
            <a:endParaRPr lang="fr-FR" sz="1200" b="1" i="0" kern="1200">
              <a:latin typeface="+mn-lt"/>
              <a:cs typeface="Calibri"/>
            </a:endParaRPr>
          </a:p>
          <a:p>
            <a:r>
              <a:rPr lang="fr-FR" sz="1200" b="0" i="0" kern="1200">
                <a:effectLst/>
                <a:latin typeface="+mn-lt"/>
                <a:ea typeface="+mn-ea"/>
                <a:cs typeface="+mn-cs"/>
              </a:rPr>
              <a:t>Savez vous que chez</a:t>
            </a:r>
            <a:r>
              <a:rPr lang="fr-FR" sz="1200" b="0" i="0" kern="1200" baseline="0">
                <a:effectLst/>
                <a:latin typeface="+mn-lt"/>
                <a:ea typeface="+mn-ea"/>
                <a:cs typeface="+mn-cs"/>
              </a:rPr>
              <a:t> Total, l’intelligence artificielle est présent dans toutes les branches et est de plus en plus nombreux : prédiction d’anomalies lors de production, </a:t>
            </a:r>
            <a:r>
              <a:rPr lang="fr-FR" sz="1200" b="0" i="0" kern="1200" baseline="0" err="1">
                <a:effectLst/>
                <a:latin typeface="+mn-lt"/>
                <a:ea typeface="+mn-ea"/>
                <a:cs typeface="+mn-cs"/>
              </a:rPr>
              <a:t>interpretation</a:t>
            </a:r>
            <a:r>
              <a:rPr lang="fr-FR" sz="1200" b="0" i="0" kern="1200" baseline="0">
                <a:effectLst/>
                <a:latin typeface="+mn-lt"/>
                <a:ea typeface="+mn-ea"/>
                <a:cs typeface="+mn-cs"/>
              </a:rPr>
              <a:t> automatique de données, </a:t>
            </a:r>
            <a:r>
              <a:rPr lang="fr-FR" sz="1200" b="0" i="0" kern="1200" baseline="0" err="1">
                <a:effectLst/>
                <a:latin typeface="+mn-lt"/>
                <a:ea typeface="+mn-ea"/>
                <a:cs typeface="+mn-cs"/>
              </a:rPr>
              <a:t>detection</a:t>
            </a:r>
            <a:r>
              <a:rPr lang="fr-FR" sz="1200" b="0" i="0" kern="1200" baseline="0">
                <a:effectLst/>
                <a:latin typeface="+mn-lt"/>
                <a:ea typeface="+mn-ea"/>
                <a:cs typeface="+mn-cs"/>
              </a:rPr>
              <a:t> de logo,….</a:t>
            </a:r>
            <a:r>
              <a:rPr lang="fr-FR"/>
              <a:t> </a:t>
            </a:r>
          </a:p>
          <a:p>
            <a:endParaRPr lang="fr-FR" sz="1200" b="0" i="0" kern="1200">
              <a:solidFill>
                <a:schemeClr val="tx1"/>
              </a:solidFill>
              <a:effectLst/>
              <a:latin typeface="+mn-lt"/>
              <a:ea typeface="+mn-ea"/>
              <a:cs typeface="+mn-cs"/>
            </a:endParaRPr>
          </a:p>
          <a:p>
            <a:endParaRPr lang="fr-FR" sz="1200" b="0" i="0" kern="1200">
              <a:solidFill>
                <a:schemeClr val="tx1"/>
              </a:solidFill>
              <a:effectLst/>
              <a:latin typeface="+mn-lt"/>
              <a:ea typeface="+mn-ea"/>
              <a:cs typeface="+mn-cs"/>
            </a:endParaRPr>
          </a:p>
          <a:p>
            <a:r>
              <a:rPr lang="fr-FR" sz="1200" b="0" i="0" kern="1200">
                <a:solidFill>
                  <a:schemeClr val="tx1"/>
                </a:solidFill>
                <a:effectLst/>
                <a:latin typeface="+mn-lt"/>
                <a:ea typeface="+mn-ea"/>
                <a:cs typeface="+mn-cs"/>
              </a:rPr>
              <a:t>Questions possibles:</a:t>
            </a:r>
          </a:p>
          <a:p>
            <a:r>
              <a:rPr lang="fr-FR" sz="1200" b="0" i="0" kern="1200">
                <a:solidFill>
                  <a:schemeClr val="tx1"/>
                </a:solidFill>
                <a:effectLst/>
                <a:latin typeface="+mn-lt"/>
                <a:ea typeface="+mn-ea"/>
                <a:cs typeface="+mn-cs"/>
              </a:rPr>
              <a:t>Quelles</a:t>
            </a:r>
            <a:r>
              <a:rPr lang="fr-FR" sz="1200" b="0" i="0" kern="1200" baseline="0">
                <a:solidFill>
                  <a:schemeClr val="tx1"/>
                </a:solidFill>
                <a:effectLst/>
                <a:latin typeface="+mn-lt"/>
                <a:ea typeface="+mn-ea"/>
                <a:cs typeface="+mn-cs"/>
              </a:rPr>
              <a:t> est la diff entre l’IA / le ML et le DL?</a:t>
            </a:r>
          </a:p>
          <a:p>
            <a:r>
              <a:rPr lang="fr-FR" sz="1200" b="0" i="0" kern="1200" baseline="0">
                <a:solidFill>
                  <a:schemeClr val="tx1"/>
                </a:solidFill>
                <a:effectLst/>
                <a:latin typeface="+mn-lt"/>
                <a:ea typeface="+mn-ea"/>
                <a:cs typeface="+mn-cs"/>
              </a:rPr>
              <a:t>Pour moi l’IA c’est un concept : la machine devient aussi intelligente que l’homme. C’est une utopie. Le ML c’est une discipline scientifique dont l’objectif est d’être capable d’apprendre à partir d’un historique de données et de restituer la connaissance sur de nouvelles données. Donc le ML peut être potentiellement un moyen d’arriver à l’IA. </a:t>
            </a:r>
          </a:p>
          <a:p>
            <a:r>
              <a:rPr lang="fr-FR" sz="1200" b="0" i="0" kern="1200" baseline="0">
                <a:solidFill>
                  <a:schemeClr val="tx1"/>
                </a:solidFill>
                <a:effectLst/>
                <a:latin typeface="+mn-lt"/>
                <a:ea typeface="+mn-ea"/>
                <a:cs typeface="+mn-cs"/>
              </a:rPr>
              <a:t>Le DL est une sous discipline du ML, dans laquelle on utilise des réseaux de neurone à </a:t>
            </a:r>
            <a:r>
              <a:rPr lang="fr-FR" sz="1200" b="0" i="0" kern="1200" baseline="0" err="1">
                <a:solidFill>
                  <a:schemeClr val="tx1"/>
                </a:solidFill>
                <a:effectLst/>
                <a:latin typeface="+mn-lt"/>
                <a:ea typeface="+mn-ea"/>
                <a:cs typeface="+mn-cs"/>
              </a:rPr>
              <a:t>plusierus</a:t>
            </a:r>
            <a:r>
              <a:rPr lang="fr-FR" sz="1200" b="0" i="0" kern="1200" baseline="0">
                <a:solidFill>
                  <a:schemeClr val="tx1"/>
                </a:solidFill>
                <a:effectLst/>
                <a:latin typeface="+mn-lt"/>
                <a:ea typeface="+mn-ea"/>
                <a:cs typeface="+mn-cs"/>
              </a:rPr>
              <a:t> couches. Utile pour traiter des cas complexes comme le NLP / l’image / la vidéo</a:t>
            </a:r>
          </a:p>
          <a:p>
            <a:endParaRPr lang="fr-FR" sz="1200" b="0" i="0" kern="1200" baseline="0">
              <a:solidFill>
                <a:schemeClr val="tx1"/>
              </a:solidFill>
              <a:effectLst/>
              <a:latin typeface="+mn-lt"/>
              <a:ea typeface="+mn-ea"/>
              <a:cs typeface="+mn-cs"/>
            </a:endParaRPr>
          </a:p>
          <a:p>
            <a:r>
              <a:rPr lang="fr-FR" sz="1200" b="0" i="0" kern="1200" baseline="0">
                <a:solidFill>
                  <a:schemeClr val="tx1"/>
                </a:solidFill>
                <a:effectLst/>
                <a:latin typeface="+mn-lt"/>
                <a:ea typeface="+mn-ea"/>
                <a:cs typeface="+mn-cs"/>
              </a:rPr>
              <a:t>English:</a:t>
            </a:r>
          </a:p>
          <a:p>
            <a:pPr marL="285750" indent="-285750">
              <a:buFont typeface="Arial"/>
              <a:buChar char="•"/>
            </a:pPr>
            <a:r>
              <a:rPr lang="en-US" b="0" i="0" kern="1200">
                <a:effectLst/>
              </a:rPr>
              <a:t>We </a:t>
            </a:r>
            <a:r>
              <a:rPr lang="en-US"/>
              <a:t>have </a:t>
            </a:r>
            <a:r>
              <a:rPr lang="en-US" b="0" i="0" kern="1200">
                <a:effectLst/>
              </a:rPr>
              <a:t>talked </a:t>
            </a:r>
            <a:r>
              <a:rPr lang="en-US"/>
              <a:t>a lot </a:t>
            </a:r>
            <a:r>
              <a:rPr lang="en-US" b="0" i="0" kern="1200">
                <a:effectLst/>
              </a:rPr>
              <a:t>about data and how. Now I suggest we talk about machine learning!</a:t>
            </a:r>
            <a:endParaRPr lang="en-US">
              <a:cs typeface="Calibri"/>
            </a:endParaRPr>
          </a:p>
          <a:p>
            <a:pPr marL="285750" indent="-285750">
              <a:buFont typeface="Arial"/>
              <a:buChar char="•"/>
            </a:pPr>
            <a:r>
              <a:rPr lang="en-US"/>
              <a:t>ML definition on the slide</a:t>
            </a:r>
            <a:endParaRPr lang="en-US">
              <a:cs typeface="Calibri"/>
            </a:endParaRPr>
          </a:p>
          <a:p>
            <a:pPr marL="285750" indent="-285750">
              <a:buFont typeface="Arial"/>
              <a:buChar char="•"/>
            </a:pPr>
            <a:r>
              <a:rPr lang="en-US"/>
              <a:t>Another definition </a:t>
            </a:r>
            <a:r>
              <a:rPr lang="en-US" b="0" i="0" kern="1200">
                <a:effectLst/>
              </a:rPr>
              <a:t>by </a:t>
            </a:r>
            <a:r>
              <a:rPr lang="en-US"/>
              <a:t>Tom Mitchell in 1997: </a:t>
            </a:r>
            <a:r>
              <a:rPr lang="en-US" i="1"/>
              <a:t>"A computer program </a:t>
            </a:r>
            <a:r>
              <a:rPr lang="en-US" b="0" i="1" kern="1200">
                <a:effectLst/>
              </a:rPr>
              <a:t>is </a:t>
            </a:r>
            <a:r>
              <a:rPr lang="en-US" i="1"/>
              <a:t>said </a:t>
            </a:r>
            <a:r>
              <a:rPr lang="en-US" b="0" i="1" kern="1200">
                <a:effectLst/>
              </a:rPr>
              <a:t>to learn </a:t>
            </a:r>
            <a:r>
              <a:rPr lang="en-US" i="1"/>
              <a:t>from experience E with respect to some task T and some performance measure P, if its performance </a:t>
            </a:r>
            <a:r>
              <a:rPr lang="en-US" b="0" i="1" kern="1200">
                <a:effectLst/>
              </a:rPr>
              <a:t>on </a:t>
            </a:r>
            <a:r>
              <a:rPr lang="en-US" i="1"/>
              <a:t>T, as measured by P, improves with experience E."</a:t>
            </a:r>
            <a:endParaRPr lang="en-US"/>
          </a:p>
          <a:p>
            <a:pPr marL="285750" indent="-285750">
              <a:buFont typeface="Arial"/>
              <a:buChar char="•"/>
            </a:pPr>
            <a:r>
              <a:rPr lang="en-US"/>
              <a:t>Explain how it's different from hard-coded rules </a:t>
            </a:r>
            <a:endParaRPr lang="en-US">
              <a:cs typeface="Calibri"/>
            </a:endParaRPr>
          </a:p>
          <a:p>
            <a:pPr marL="742950" lvl="1" indent="-285750">
              <a:buFont typeface="Arial"/>
              <a:buChar char="•"/>
            </a:pPr>
            <a:r>
              <a:rPr lang="en-US"/>
              <a:t>You give </a:t>
            </a:r>
            <a:r>
              <a:rPr lang="en-US" b="0" i="0" kern="1200">
                <a:effectLst/>
              </a:rPr>
              <a:t>data to </a:t>
            </a:r>
            <a:r>
              <a:rPr lang="en-US"/>
              <a:t>train your algorithm</a:t>
            </a:r>
            <a:endParaRPr lang="en-US">
              <a:cs typeface="Calibri"/>
            </a:endParaRPr>
          </a:p>
          <a:p>
            <a:pPr marL="742950" lvl="1" indent="-285750">
              <a:buFont typeface="Arial"/>
              <a:buChar char="•"/>
            </a:pPr>
            <a:r>
              <a:rPr lang="en-US"/>
              <a:t>Sometimes, hard-coded rules cannot work</a:t>
            </a:r>
            <a:endParaRPr lang="en-US">
              <a:cs typeface="Calibri"/>
            </a:endParaRPr>
          </a:p>
          <a:p>
            <a:pPr marL="285750" indent="-285750">
              <a:buFont typeface="Arial"/>
              <a:buChar char="•"/>
            </a:pPr>
            <a:r>
              <a:rPr lang="en-US"/>
              <a:t>Give </a:t>
            </a:r>
            <a:r>
              <a:rPr lang="en-US" b="0" i="0" kern="1200">
                <a:effectLst/>
              </a:rPr>
              <a:t>and </a:t>
            </a:r>
            <a:r>
              <a:rPr lang="en-US"/>
              <a:t>explain a few examples from the slide</a:t>
            </a:r>
            <a:endParaRPr lang="en-US">
              <a:cs typeface="Calibri"/>
            </a:endParaRPr>
          </a:p>
          <a:p>
            <a:endParaRPr lang="en-US">
              <a:cs typeface="Calibri"/>
            </a:endParaRPr>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3</a:t>
            </a:fld>
            <a:endParaRPr lang="fr-FR"/>
          </a:p>
        </p:txBody>
      </p:sp>
    </p:spTree>
    <p:extLst>
      <p:ext uri="{BB962C8B-B14F-4D97-AF65-F5344CB8AC3E}">
        <p14:creationId xmlns:p14="http://schemas.microsoft.com/office/powerpoint/2010/main" val="1926914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a:solidFill>
                  <a:schemeClr val="tx1"/>
                </a:solidFill>
                <a:effectLst/>
                <a:latin typeface="+mn-lt"/>
                <a:ea typeface="+mn-ea"/>
                <a:cs typeface="+mn-cs"/>
              </a:rPr>
              <a:t>Maintenant je vous propose qu’on définisse quelques concepts de base. Alors, imaginons que l’on cherche à prédire le nombre de sandwich qui sera vendu dans une station services en fonction d’un certain nombre de caractéristiques connues. On a accès à un historique de données. Cet historique il se présente sous la forme de ce qu’on appelle un DATASET, qui est composé d’un certains nombre de lignes qu’on appelle des OBSERVATIONS. Ici chaque observation correspond à un jour. Et pour chaque observation on a des VARIABLES (températures </a:t>
            </a:r>
            <a:r>
              <a:rPr lang="fr-FR" sz="1200" kern="1200" err="1">
                <a:solidFill>
                  <a:schemeClr val="tx1"/>
                </a:solidFill>
                <a:effectLst/>
                <a:latin typeface="+mn-lt"/>
                <a:ea typeface="+mn-ea"/>
                <a:cs typeface="+mn-cs"/>
              </a:rPr>
              <a:t>ext</a:t>
            </a:r>
            <a:r>
              <a:rPr lang="fr-FR" sz="1200" kern="1200">
                <a:solidFill>
                  <a:schemeClr val="tx1"/>
                </a:solidFill>
                <a:effectLst/>
                <a:latin typeface="+mn-lt"/>
                <a:ea typeface="+mn-ea"/>
                <a:cs typeface="+mn-cs"/>
              </a:rPr>
              <a:t>, jour de la semaine, prix du sandwich), ce sont les caractéristiques de l’observation. Et on a également une VARIABLE CIBLE : ici le nombre de sandwichs vendus. Etant donné que l’on parle pour l’instant de données historiques, on connaît cette variable cible = on sait combien de sandwichs ont été vendus chaque jours. Grâce à ce </a:t>
            </a:r>
            <a:r>
              <a:rPr lang="fr-FR" sz="1200" kern="1200" err="1">
                <a:solidFill>
                  <a:schemeClr val="tx1"/>
                </a:solidFill>
                <a:effectLst/>
                <a:latin typeface="+mn-lt"/>
                <a:ea typeface="+mn-ea"/>
                <a:cs typeface="+mn-cs"/>
              </a:rPr>
              <a:t>dataset</a:t>
            </a:r>
            <a:r>
              <a:rPr lang="fr-FR" sz="1200" kern="1200">
                <a:solidFill>
                  <a:schemeClr val="tx1"/>
                </a:solidFill>
                <a:effectLst/>
                <a:latin typeface="+mn-lt"/>
                <a:ea typeface="+mn-ea"/>
                <a:cs typeface="+mn-cs"/>
              </a:rPr>
              <a:t> d’historique on va ENTRAINER UN MODELE DE MACHINE LEARNING qui va apprendre à faire le lien entre une combinaison variables qu’il voit dans l’historique à la variable cible. Une fois que le modèle aura fini d’apprendre, on va pouvoir l’utiliser avec de nouvelles données, dans le cas réel. Grâce à la connaissances des toutes les variables pour un jour donné, le modèle sera capable de prédire / proposer un nombre de sandwichs vendus.</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Si le modèle est </a:t>
            </a:r>
            <a:r>
              <a:rPr lang="fr-FR" sz="1200" kern="1200" err="1">
                <a:solidFill>
                  <a:schemeClr val="tx1"/>
                </a:solidFill>
                <a:effectLst/>
                <a:latin typeface="+mn-lt"/>
                <a:ea typeface="+mn-ea"/>
                <a:cs typeface="+mn-cs"/>
              </a:rPr>
              <a:t>suffisament</a:t>
            </a:r>
            <a:r>
              <a:rPr lang="fr-FR" sz="1200" kern="1200">
                <a:solidFill>
                  <a:schemeClr val="tx1"/>
                </a:solidFill>
                <a:effectLst/>
                <a:latin typeface="+mn-lt"/>
                <a:ea typeface="+mn-ea"/>
                <a:cs typeface="+mn-cs"/>
              </a:rPr>
              <a:t> performant, on sera capable d’optimiser les quantités d’approvisionnement en sandwichs de la station et donc de réduire nos coûts de gaspillage.</a:t>
            </a:r>
            <a:endParaRPr lang="en-US" sz="1200" kern="1200">
              <a:solidFill>
                <a:schemeClr val="tx1"/>
              </a:solidFill>
              <a:effectLst/>
              <a:latin typeface="+mn-lt"/>
              <a:ea typeface="+mn-ea"/>
              <a:cs typeface="+mn-cs"/>
            </a:endParaRPr>
          </a:p>
          <a:p>
            <a:endParaRPr lang="en-US" sz="1000"/>
          </a:p>
          <a:p>
            <a:r>
              <a:rPr lang="en-US" sz="1000"/>
              <a:t>English:</a:t>
            </a:r>
          </a:p>
          <a:p>
            <a:pPr marL="285750" indent="-285750">
              <a:buFont typeface="Arial"/>
              <a:buChar char="•"/>
            </a:pPr>
            <a:r>
              <a:rPr lang="en-US"/>
              <a:t>Observation = 1 instance of all the variable / features → represented by a row</a:t>
            </a:r>
            <a:endParaRPr lang="en-US">
              <a:cs typeface="Calibri"/>
            </a:endParaRPr>
          </a:p>
          <a:p>
            <a:pPr marL="285750" indent="-285750">
              <a:buFont typeface="Arial"/>
              <a:buChar char="•"/>
            </a:pPr>
            <a:r>
              <a:rPr lang="en-US"/>
              <a:t>Variable / feature = descriptor → represented by a column</a:t>
            </a:r>
            <a:endParaRPr lang="en-US">
              <a:cs typeface="Calibri"/>
            </a:endParaRPr>
          </a:p>
          <a:p>
            <a:pPr marL="285750" indent="-285750">
              <a:buFont typeface="Arial"/>
              <a:buChar char="•"/>
            </a:pPr>
            <a:r>
              <a:rPr lang="en-US"/>
              <a:t>Target = what we're trying to predict (a specific column)</a:t>
            </a:r>
            <a:endParaRPr lang="en-US">
              <a:cs typeface="Calibri"/>
            </a:endParaRPr>
          </a:p>
          <a:p>
            <a:pPr marL="285750" indent="-285750">
              <a:buFont typeface="Arial"/>
              <a:buChar char="•"/>
            </a:pPr>
            <a:r>
              <a:rPr lang="en-US"/>
              <a:t>Historical vs. new data → we have the target only for the historical data</a:t>
            </a:r>
            <a:endParaRPr lang="en-US">
              <a:cs typeface="Calibri"/>
            </a:endParaRPr>
          </a:p>
          <a:p>
            <a:endParaRPr lang="en-US" sz="1000">
              <a:cs typeface="Calibri"/>
            </a:endParaRPr>
          </a:p>
          <a:p>
            <a:endParaRPr lang="en-US" sz="100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4</a:t>
            </a:fld>
            <a:endParaRPr lang="fr-FR"/>
          </a:p>
        </p:txBody>
      </p:sp>
    </p:spTree>
    <p:extLst>
      <p:ext uri="{BB962C8B-B14F-4D97-AF65-F5344CB8AC3E}">
        <p14:creationId xmlns:p14="http://schemas.microsoft.com/office/powerpoint/2010/main" val="3123909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kern="1200">
                <a:solidFill>
                  <a:schemeClr val="tx1"/>
                </a:solidFill>
                <a:effectLst/>
                <a:latin typeface="+mn-lt"/>
                <a:ea typeface="+mn-ea"/>
                <a:cs typeface="+mn-cs"/>
              </a:rPr>
              <a:t>Maintenant je vous propose qu’on définisse quelques concepts de base. Alors, imaginons que l’on cherche à prédire le nombre de sandwich qui sera vendu dans une station services en fonction d’un certain nombre de caractéristiques connues. On a accès à un historique de données. Cet historique il se présente sous la forme de ce qu’on appelle un DATASET, qui est composé d’un certains nombre de lignes qu’on appelle des OBSERVATIONS. Ici chaque observation correspond à un jour. Et pour chaque observation on a des VARIABLES (températures </a:t>
            </a:r>
            <a:r>
              <a:rPr lang="fr-FR" sz="1200" kern="1200" err="1">
                <a:solidFill>
                  <a:schemeClr val="tx1"/>
                </a:solidFill>
                <a:effectLst/>
                <a:latin typeface="+mn-lt"/>
                <a:ea typeface="+mn-ea"/>
                <a:cs typeface="+mn-cs"/>
              </a:rPr>
              <a:t>ext</a:t>
            </a:r>
            <a:r>
              <a:rPr lang="fr-FR" sz="1200" kern="1200">
                <a:solidFill>
                  <a:schemeClr val="tx1"/>
                </a:solidFill>
                <a:effectLst/>
                <a:latin typeface="+mn-lt"/>
                <a:ea typeface="+mn-ea"/>
                <a:cs typeface="+mn-cs"/>
              </a:rPr>
              <a:t>, jour de la semaine, prix du sandwich), ce sont les caractéristiques de l’observation. Et on a également une VARIABLE CIBLE : ici le nombre de sandwichs vendus. Etant donné que l’on parle pour l’instant de données historiques, on connaît cette variable cible = on sait combien de sandwichs ont été vendus chaque jours. Grâce à ce </a:t>
            </a:r>
            <a:r>
              <a:rPr lang="fr-FR" sz="1200" kern="1200" err="1">
                <a:solidFill>
                  <a:schemeClr val="tx1"/>
                </a:solidFill>
                <a:effectLst/>
                <a:latin typeface="+mn-lt"/>
                <a:ea typeface="+mn-ea"/>
                <a:cs typeface="+mn-cs"/>
              </a:rPr>
              <a:t>dataset</a:t>
            </a:r>
            <a:r>
              <a:rPr lang="fr-FR" sz="1200" kern="1200">
                <a:solidFill>
                  <a:schemeClr val="tx1"/>
                </a:solidFill>
                <a:effectLst/>
                <a:latin typeface="+mn-lt"/>
                <a:ea typeface="+mn-ea"/>
                <a:cs typeface="+mn-cs"/>
              </a:rPr>
              <a:t> d’historique on va ENTRAINER UN MODELE DE MACHINE LEARNING qui va apprendre à faire le lien entre une combinaison variables qu’il voit dans l’historique à la variable cible. Une fois que le modèle aura fini d’apprendre, on va pouvoir l’utiliser avec de nouvelles données, dans le cas réel. Grâce à la connaissances des toutes les variables pour un jour donné, le modèle sera capable de prédire / proposer un nombre de sandwichs vendus.</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Si le modèle est </a:t>
            </a:r>
            <a:r>
              <a:rPr lang="fr-FR" sz="1200" kern="1200" err="1">
                <a:solidFill>
                  <a:schemeClr val="tx1"/>
                </a:solidFill>
                <a:effectLst/>
                <a:latin typeface="+mn-lt"/>
                <a:ea typeface="+mn-ea"/>
                <a:cs typeface="+mn-cs"/>
              </a:rPr>
              <a:t>suffisament</a:t>
            </a:r>
            <a:r>
              <a:rPr lang="fr-FR" sz="1200" kern="1200">
                <a:solidFill>
                  <a:schemeClr val="tx1"/>
                </a:solidFill>
                <a:effectLst/>
                <a:latin typeface="+mn-lt"/>
                <a:ea typeface="+mn-ea"/>
                <a:cs typeface="+mn-cs"/>
              </a:rPr>
              <a:t> performant, on sera capable d’optimiser les quantités d’approvisionnement en sandwichs de la station et donc de réduire nos coûts de gaspillage.</a:t>
            </a:r>
            <a:endParaRPr lang="en-US" sz="1200" kern="1200">
              <a:solidFill>
                <a:schemeClr val="tx1"/>
              </a:solidFill>
              <a:effectLst/>
              <a:latin typeface="+mn-lt"/>
              <a:ea typeface="+mn-ea"/>
              <a:cs typeface="+mn-cs"/>
            </a:endParaRPr>
          </a:p>
          <a:p>
            <a:endParaRPr lang="en-US" sz="1000"/>
          </a:p>
          <a:p>
            <a:r>
              <a:rPr lang="en-US" sz="1000"/>
              <a:t>English:</a:t>
            </a:r>
          </a:p>
          <a:p>
            <a:pPr marL="285750" indent="-285750">
              <a:buFont typeface="Arial"/>
              <a:buChar char="•"/>
            </a:pPr>
            <a:r>
              <a:rPr lang="en-US"/>
              <a:t>Let's see how it applies to our specific case of ice cream sales</a:t>
            </a:r>
            <a:endParaRPr lang="en-US">
              <a:cs typeface="Calibri"/>
            </a:endParaRPr>
          </a:p>
          <a:p>
            <a:pPr marL="285750" indent="-285750">
              <a:buFont typeface="Arial"/>
              <a:buChar char="•"/>
            </a:pPr>
            <a:r>
              <a:rPr lang="en-US"/>
              <a:t>We want to create a model that learns to map the features to the target on the historical data</a:t>
            </a:r>
            <a:endParaRPr lang="en-US">
              <a:cs typeface="Calibri"/>
            </a:endParaRPr>
          </a:p>
          <a:p>
            <a:endParaRPr lang="en-US" sz="1000">
              <a:cs typeface="Calibri"/>
            </a:endParaRPr>
          </a:p>
          <a:p>
            <a:endParaRPr lang="en-US" sz="1000"/>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5</a:t>
            </a:fld>
            <a:endParaRPr lang="fr-FR"/>
          </a:p>
        </p:txBody>
      </p:sp>
    </p:spTree>
    <p:extLst>
      <p:ext uri="{BB962C8B-B14F-4D97-AF65-F5344CB8AC3E}">
        <p14:creationId xmlns:p14="http://schemas.microsoft.com/office/powerpoint/2010/main" val="282636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2 exemples :</a:t>
            </a:r>
          </a:p>
          <a:p>
            <a:r>
              <a:rPr lang="fr-FR" b="1"/>
              <a:t>Pommes + Amis Facebook</a:t>
            </a:r>
          </a:p>
          <a:p>
            <a:endParaRPr lang="fr-FR" b="1"/>
          </a:p>
          <a:p>
            <a:r>
              <a:rPr lang="fr-FR" b="1"/>
              <a:t>Nicolas :</a:t>
            </a:r>
          </a:p>
          <a:p>
            <a:r>
              <a:rPr lang="fr-FR" b="0"/>
              <a:t>(but,</a:t>
            </a:r>
            <a:r>
              <a:rPr lang="fr-FR" b="0" baseline="0"/>
              <a:t> faire comprendre qu’il y a plusieurs types de problématiques)</a:t>
            </a:r>
            <a:endParaRPr lang="fr-FR" b="0" baseline="0">
              <a:cs typeface="Calibri"/>
            </a:endParaRPr>
          </a:p>
          <a:p>
            <a:endParaRPr lang="fr-FR" b="0"/>
          </a:p>
          <a:p>
            <a:r>
              <a:rPr lang="fr-FR"/>
              <a:t>Comme</a:t>
            </a:r>
            <a:r>
              <a:rPr lang="fr-FR" baseline="0"/>
              <a:t> on a pu le voir dans les slides précédents, le machine </a:t>
            </a:r>
            <a:r>
              <a:rPr lang="fr-FR" baseline="0" err="1"/>
              <a:t>learning</a:t>
            </a:r>
            <a:r>
              <a:rPr lang="fr-FR" baseline="0"/>
              <a:t> s’adresse à toutes les familles de métiers. On distingue plusieurs familles de modèles </a:t>
            </a:r>
            <a:r>
              <a:rPr lang="fr-FR"/>
              <a:t>en fonction du type de données dont on dispose.</a:t>
            </a:r>
          </a:p>
          <a:p>
            <a:r>
              <a:rPr lang="fr-FR" sz="1200" kern="1200">
                <a:solidFill>
                  <a:schemeClr val="tx1"/>
                </a:solidFill>
                <a:effectLst/>
                <a:latin typeface="+mn-lt"/>
                <a:ea typeface="+mn-ea"/>
                <a:cs typeface="+mn-cs"/>
              </a:rPr>
              <a:t>On peut être dans un cas d’apprentissage SUPERVISE, c’est-à-dire que l’on cherche à prédire une valeur cible. Cette valeur cible à prédire peut avoir 2 natures :</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Soit c’est une valeur continue / ou plutôt indénombrable. Dans ce cas on parle de REGRESSION. Typiquement, l’exemple du nombre de sandwichs à prédire est une régression car on cherche à prédire une valeur (supervisé) et cette valeur est continue (2, 50, 100 sandwichs vendus). On peut imaginer d’autres cas d’usages, comme l’estimation du prix de vente d’un appartement en fonction de ses caractéristiques, ou la prédiction d’évolution du prix d’une action en bourse etc.</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Ou alors la valeur à prédire est une classe, dans ce cas on parle de CLASSIFICATION. Par exemple, la classification d’image : à partir d’une photo, le modèle est capable de dire s’il s’agit d’un chat ou d’un chien. Les modèles de classification sont utilisés par exemple pour faire du tri de spams, dans la conduite autonome, la publicité ciblée sur internet</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Voilà pour le supervisé.</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Dans le cas du NON SUPERVISE, il n’y pas d’observation donnée a priori qu’il faut prédire. On parle de :</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CLUSTERING quand on cherche à classer par groupe des observations qui sont proches au sens des variables qui les caractérisent. Typiquement, le clustering est beaucoup utilisé dans le marketing pour faire de la segmentation de clients. C’est aussi utilisé dans les systèmes de recommandations comme sur </a:t>
            </a:r>
            <a:r>
              <a:rPr lang="fr-FR" sz="1200" kern="1200" err="1">
                <a:solidFill>
                  <a:schemeClr val="tx1"/>
                </a:solidFill>
                <a:effectLst/>
                <a:latin typeface="+mn-lt"/>
                <a:ea typeface="+mn-ea"/>
                <a:cs typeface="+mn-cs"/>
              </a:rPr>
              <a:t>Youtube</a:t>
            </a:r>
            <a:r>
              <a:rPr lang="fr-FR" sz="1200" kern="1200">
                <a:solidFill>
                  <a:schemeClr val="tx1"/>
                </a:solidFill>
                <a:effectLst/>
                <a:latin typeface="+mn-lt"/>
                <a:ea typeface="+mn-ea"/>
                <a:cs typeface="+mn-cs"/>
              </a:rPr>
              <a:t>, Deezer, Spotify ou autres…</a:t>
            </a:r>
            <a:endParaRPr lang="en-US" sz="1200" kern="1200">
              <a:solidFill>
                <a:schemeClr val="tx1"/>
              </a:solidFill>
              <a:effectLst/>
              <a:latin typeface="+mn-lt"/>
              <a:ea typeface="+mn-ea"/>
              <a:cs typeface="+mn-cs"/>
            </a:endParaRPr>
          </a:p>
          <a:p>
            <a:pPr lvl="0"/>
            <a:r>
              <a:rPr lang="fr-FR" sz="1200" kern="1200">
                <a:solidFill>
                  <a:schemeClr val="tx1"/>
                </a:solidFill>
                <a:effectLst/>
                <a:latin typeface="+mn-lt"/>
                <a:ea typeface="+mn-ea"/>
                <a:cs typeface="+mn-cs"/>
              </a:rPr>
              <a:t>Il y a aussi la REDUCTION DE DIMENSION ou l’on cherche à réduire le nombre de variables de notre problème lorsqu’il y en a trop !</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Voilà pour le non supervisé !</a:t>
            </a:r>
            <a:endParaRPr lang="en-US" sz="1200" kern="1200">
              <a:solidFill>
                <a:schemeClr val="tx1"/>
              </a:solidFill>
              <a:effectLst/>
              <a:latin typeface="+mn-lt"/>
              <a:ea typeface="+mn-ea"/>
              <a:cs typeface="+mn-cs"/>
            </a:endParaRPr>
          </a:p>
          <a:p>
            <a:r>
              <a:rPr lang="fr-FR" sz="1200" kern="1200">
                <a:solidFill>
                  <a:schemeClr val="tx1"/>
                </a:solidFill>
                <a:effectLst/>
                <a:latin typeface="+mn-lt"/>
                <a:ea typeface="+mn-ea"/>
                <a:cs typeface="+mn-cs"/>
              </a:rPr>
              <a:t>Je peux aussi rapidement vous parler de l’APPRENTISSAGE PAR RENFORCEMENT. C’est un type de modèle qui est utilisé depuis très récemment (2/3 ans max) et qui permet d’apprendre quelle est la meilleure combinaison d’actions à exécuter en fonction d’un contexte donné. C’est cette méthode qu’a permis de mettre au point </a:t>
            </a:r>
            <a:r>
              <a:rPr lang="fr-FR" sz="1200" kern="1200" err="1">
                <a:solidFill>
                  <a:schemeClr val="tx1"/>
                </a:solidFill>
                <a:effectLst/>
                <a:latin typeface="+mn-lt"/>
                <a:ea typeface="+mn-ea"/>
                <a:cs typeface="+mn-cs"/>
              </a:rPr>
              <a:t>AlphaGo</a:t>
            </a:r>
            <a:r>
              <a:rPr lang="fr-FR" sz="1200" kern="1200">
                <a:solidFill>
                  <a:schemeClr val="tx1"/>
                </a:solidFill>
                <a:effectLst/>
                <a:latin typeface="+mn-lt"/>
                <a:ea typeface="+mn-ea"/>
                <a:cs typeface="+mn-cs"/>
              </a:rPr>
              <a:t>. C’est le 1er programme qui est capable de jouer  au jeu de GO et battre les meilleurs mondiaux.</a:t>
            </a:r>
            <a:endParaRPr lang="en-US" sz="1200" kern="1200">
              <a:solidFill>
                <a:schemeClr val="tx1"/>
              </a:solidFill>
              <a:effectLst/>
              <a:latin typeface="+mn-lt"/>
              <a:ea typeface="+mn-ea"/>
              <a:cs typeface="+mn-cs"/>
            </a:endParaRPr>
          </a:p>
          <a:p>
            <a:endParaRPr lang="fr-FR" baseline="0"/>
          </a:p>
          <a:p>
            <a:pPr marL="0" indent="0">
              <a:buFont typeface="Arial" panose="020B0604020202020204" pitchFamily="34" charset="0"/>
              <a:buNone/>
            </a:pPr>
            <a:r>
              <a:rPr lang="fr-FR" baseline="0"/>
              <a:t>English:</a:t>
            </a:r>
          </a:p>
          <a:p>
            <a:pPr marL="285750" indent="-285750">
              <a:buFont typeface="Arial"/>
              <a:buChar char="•"/>
            </a:pPr>
            <a:r>
              <a:rPr lang="fr-FR" err="1"/>
              <a:t>Different</a:t>
            </a:r>
            <a:r>
              <a:rPr lang="fr-FR"/>
              <a:t> </a:t>
            </a:r>
            <a:r>
              <a:rPr lang="fr-FR" baseline="0" err="1"/>
              <a:t>kind</a:t>
            </a:r>
            <a:r>
              <a:rPr lang="fr-FR"/>
              <a:t> </a:t>
            </a:r>
            <a:r>
              <a:rPr lang="fr-FR" baseline="0"/>
              <a:t>of</a:t>
            </a:r>
            <a:r>
              <a:rPr lang="fr-FR"/>
              <a:t> </a:t>
            </a:r>
            <a:r>
              <a:rPr lang="fr-FR" baseline="0" err="1"/>
              <a:t>algorithms</a:t>
            </a:r>
            <a:r>
              <a:rPr lang="fr-FR"/>
              <a:t> </a:t>
            </a:r>
            <a:r>
              <a:rPr lang="fr-FR" baseline="0" err="1"/>
              <a:t>depending</a:t>
            </a:r>
            <a:r>
              <a:rPr lang="fr-FR"/>
              <a:t> </a:t>
            </a:r>
            <a:r>
              <a:rPr lang="fr-FR" baseline="0"/>
              <a:t>on </a:t>
            </a:r>
            <a:r>
              <a:rPr lang="fr-FR" err="1"/>
              <a:t>our</a:t>
            </a:r>
            <a:r>
              <a:rPr lang="fr-FR"/>
              <a:t> </a:t>
            </a:r>
            <a:r>
              <a:rPr lang="fr-FR" err="1"/>
              <a:t>problem</a:t>
            </a:r>
            <a:endParaRPr lang="fr-FR" err="1">
              <a:cs typeface="Calibri"/>
            </a:endParaRPr>
          </a:p>
          <a:p>
            <a:pPr marL="285750" indent="-285750">
              <a:buFont typeface="Arial"/>
              <a:buChar char="•"/>
            </a:pPr>
            <a:r>
              <a:rPr lang="fr-FR" err="1"/>
              <a:t>Supervised</a:t>
            </a:r>
            <a:r>
              <a:rPr lang="fr-FR"/>
              <a:t> </a:t>
            </a:r>
            <a:r>
              <a:rPr lang="fr-FR" err="1"/>
              <a:t>learning</a:t>
            </a:r>
            <a:r>
              <a:rPr lang="fr-FR"/>
              <a:t> </a:t>
            </a:r>
            <a:r>
              <a:rPr lang="fr-FR" err="1"/>
              <a:t>so</a:t>
            </a:r>
            <a:r>
              <a:rPr lang="fr-FR"/>
              <a:t> far (</a:t>
            </a:r>
            <a:r>
              <a:rPr lang="fr-FR" baseline="0" err="1"/>
              <a:t>we</a:t>
            </a:r>
            <a:r>
              <a:rPr lang="fr-FR" baseline="0"/>
              <a:t> </a:t>
            </a:r>
            <a:r>
              <a:rPr lang="fr-FR" err="1"/>
              <a:t>had</a:t>
            </a:r>
            <a:r>
              <a:rPr lang="fr-FR"/>
              <a:t> </a:t>
            </a:r>
            <a:r>
              <a:rPr lang="fr-FR" baseline="0"/>
              <a:t>a </a:t>
            </a:r>
            <a:r>
              <a:rPr lang="fr-FR" baseline="0" err="1"/>
              <a:t>target</a:t>
            </a:r>
            <a:r>
              <a:rPr lang="fr-FR" baseline="0"/>
              <a:t> to </a:t>
            </a:r>
            <a:r>
              <a:rPr lang="fr-FR" baseline="0" err="1"/>
              <a:t>predict</a:t>
            </a:r>
            <a:r>
              <a:rPr lang="fr-FR"/>
              <a:t>)</a:t>
            </a:r>
          </a:p>
          <a:p>
            <a:pPr marL="285750" indent="-285750">
              <a:buFont typeface="Arial"/>
              <a:buChar char="•"/>
            </a:pPr>
            <a:r>
              <a:rPr lang="fr-FR" err="1"/>
              <a:t>Depends</a:t>
            </a:r>
            <a:r>
              <a:rPr lang="fr-FR"/>
              <a:t> on the nature of the </a:t>
            </a:r>
            <a:r>
              <a:rPr lang="fr-FR" err="1"/>
              <a:t>target</a:t>
            </a:r>
            <a:r>
              <a:rPr lang="fr-FR"/>
              <a:t> </a:t>
            </a:r>
          </a:p>
          <a:p>
            <a:pPr marL="285750" indent="-285750">
              <a:buFont typeface="Arial"/>
              <a:buChar char="•"/>
            </a:pPr>
            <a:r>
              <a:rPr lang="fr-FR" err="1"/>
              <a:t>Continuous</a:t>
            </a:r>
            <a:r>
              <a:rPr lang="fr-FR"/>
              <a:t> </a:t>
            </a:r>
            <a:r>
              <a:rPr lang="fr-FR" err="1"/>
              <a:t>target</a:t>
            </a:r>
            <a:r>
              <a:rPr lang="fr-FR"/>
              <a:t> → </a:t>
            </a:r>
            <a:r>
              <a:rPr lang="fr-FR" err="1"/>
              <a:t>regression</a:t>
            </a:r>
          </a:p>
          <a:p>
            <a:pPr marL="742950" lvl="1" indent="-285750">
              <a:buFont typeface="Arial"/>
              <a:buChar char="•"/>
            </a:pPr>
            <a:r>
              <a:rPr lang="fr-FR" err="1"/>
              <a:t>Discrete</a:t>
            </a:r>
            <a:r>
              <a:rPr lang="fr-FR"/>
              <a:t> </a:t>
            </a:r>
            <a:r>
              <a:rPr lang="fr-FR" baseline="0" err="1"/>
              <a:t>target</a:t>
            </a:r>
            <a:r>
              <a:rPr lang="fr-FR" baseline="0"/>
              <a:t> </a:t>
            </a:r>
            <a:r>
              <a:rPr lang="fr-FR"/>
              <a:t>→ classification (</a:t>
            </a:r>
            <a:r>
              <a:rPr lang="fr-FR" baseline="0"/>
              <a:t>can </a:t>
            </a:r>
            <a:r>
              <a:rPr lang="fr-FR" baseline="0" err="1"/>
              <a:t>be</a:t>
            </a:r>
            <a:r>
              <a:rPr lang="fr-FR" baseline="0"/>
              <a:t> </a:t>
            </a:r>
            <a:r>
              <a:rPr lang="fr-FR" err="1"/>
              <a:t>binary</a:t>
            </a:r>
            <a:r>
              <a:rPr lang="fr-FR"/>
              <a:t> or </a:t>
            </a:r>
            <a:r>
              <a:rPr lang="fr-FR" err="1"/>
              <a:t>multiclass</a:t>
            </a:r>
            <a:r>
              <a:rPr lang="fr-FR"/>
              <a:t>)</a:t>
            </a:r>
          </a:p>
          <a:p>
            <a:pPr marL="285750" indent="-285750">
              <a:buFont typeface="Arial"/>
              <a:buChar char="•"/>
            </a:pPr>
            <a:r>
              <a:rPr lang="fr-FR" err="1"/>
              <a:t>Unsupervised</a:t>
            </a:r>
            <a:r>
              <a:rPr lang="fr-FR"/>
              <a:t> </a:t>
            </a:r>
            <a:r>
              <a:rPr lang="fr-FR" err="1"/>
              <a:t>learning</a:t>
            </a:r>
            <a:r>
              <a:rPr lang="fr-FR"/>
              <a:t> → </a:t>
            </a:r>
            <a:r>
              <a:rPr lang="fr-FR" baseline="0" err="1"/>
              <a:t>we</a:t>
            </a:r>
            <a:r>
              <a:rPr lang="fr-FR" baseline="0"/>
              <a:t> </a:t>
            </a:r>
            <a:r>
              <a:rPr lang="fr-FR" err="1"/>
              <a:t>don't</a:t>
            </a:r>
            <a:r>
              <a:rPr lang="fr-FR"/>
              <a:t> have </a:t>
            </a:r>
            <a:r>
              <a:rPr lang="fr-FR" baseline="0"/>
              <a:t>a </a:t>
            </a:r>
            <a:r>
              <a:rPr lang="fr-FR" err="1"/>
              <a:t>target</a:t>
            </a:r>
            <a:r>
              <a:rPr lang="fr-FR"/>
              <a:t> on </a:t>
            </a:r>
            <a:r>
              <a:rPr lang="fr-FR" err="1"/>
              <a:t>which</a:t>
            </a:r>
            <a:r>
              <a:rPr lang="fr-FR"/>
              <a:t> to train </a:t>
            </a:r>
            <a:r>
              <a:rPr lang="fr-FR" baseline="0"/>
              <a:t>the </a:t>
            </a:r>
            <a:r>
              <a:rPr lang="fr-FR" err="1"/>
              <a:t>algorithm</a:t>
            </a:r>
            <a:r>
              <a:rPr lang="fr-FR"/>
              <a:t> </a:t>
            </a:r>
          </a:p>
          <a:p>
            <a:pPr marL="742950" lvl="1" indent="-285750">
              <a:buFont typeface="Arial"/>
              <a:buChar char="•"/>
            </a:pPr>
            <a:r>
              <a:rPr lang="fr-FR" baseline="0"/>
              <a:t>Clustering</a:t>
            </a:r>
            <a:endParaRPr lang="fr-FR">
              <a:cs typeface="Calibri"/>
            </a:endParaRPr>
          </a:p>
          <a:p>
            <a:pPr marL="742950" lvl="1" indent="-285750">
              <a:buFont typeface="Arial"/>
              <a:buChar char="•"/>
            </a:pPr>
            <a:r>
              <a:rPr lang="fr-FR" baseline="0" err="1"/>
              <a:t>Dimensional</a:t>
            </a:r>
            <a:r>
              <a:rPr lang="fr-FR"/>
              <a:t> </a:t>
            </a:r>
            <a:r>
              <a:rPr lang="fr-FR" baseline="0" err="1"/>
              <a:t>reductions</a:t>
            </a:r>
            <a:r>
              <a:rPr lang="fr-FR" baseline="0"/>
              <a:t>: to</a:t>
            </a:r>
            <a:r>
              <a:rPr lang="fr-FR"/>
              <a:t> </a:t>
            </a:r>
            <a:r>
              <a:rPr lang="fr-FR" baseline="0" err="1"/>
              <a:t>reduce</a:t>
            </a:r>
            <a:r>
              <a:rPr lang="fr-FR"/>
              <a:t> </a:t>
            </a:r>
            <a:r>
              <a:rPr lang="fr-FR" baseline="0"/>
              <a:t>the</a:t>
            </a:r>
            <a:r>
              <a:rPr lang="fr-FR"/>
              <a:t> </a:t>
            </a:r>
            <a:r>
              <a:rPr lang="fr-FR" baseline="0" err="1"/>
              <a:t>number</a:t>
            </a:r>
            <a:r>
              <a:rPr lang="fr-FR"/>
              <a:t> </a:t>
            </a:r>
            <a:r>
              <a:rPr lang="fr-FR" baseline="0"/>
              <a:t>of variables</a:t>
            </a:r>
            <a:endParaRPr lang="fr-FR">
              <a:cs typeface="Calibri"/>
            </a:endParaRPr>
          </a:p>
          <a:p>
            <a:pPr marL="285750" indent="-285750">
              <a:buFont typeface="Arial"/>
              <a:buChar char="•"/>
            </a:pPr>
            <a:r>
              <a:rPr lang="fr-FR" err="1"/>
              <a:t>Other</a:t>
            </a:r>
            <a:r>
              <a:rPr lang="fr-FR"/>
              <a:t> types of ML </a:t>
            </a:r>
            <a:r>
              <a:rPr lang="fr-FR" err="1"/>
              <a:t>algorithms</a:t>
            </a:r>
            <a:r>
              <a:rPr lang="fr-FR"/>
              <a:t> </a:t>
            </a:r>
            <a:r>
              <a:rPr lang="fr-FR" err="1"/>
              <a:t>exist</a:t>
            </a:r>
            <a:r>
              <a:rPr lang="fr-FR"/>
              <a:t> (</a:t>
            </a:r>
            <a:r>
              <a:rPr lang="fr-FR" err="1"/>
              <a:t>reinforcement</a:t>
            </a:r>
            <a:r>
              <a:rPr lang="fr-FR"/>
              <a:t>, semi-</a:t>
            </a:r>
            <a:r>
              <a:rPr lang="fr-FR" err="1"/>
              <a:t>supervised</a:t>
            </a:r>
            <a:r>
              <a:rPr lang="fr-FR"/>
              <a:t> </a:t>
            </a:r>
            <a:r>
              <a:rPr lang="fr-FR" err="1"/>
              <a:t>learning</a:t>
            </a:r>
            <a:r>
              <a:rPr lang="fr-FR"/>
              <a:t>), but out of scope</a:t>
            </a:r>
          </a:p>
          <a:p>
            <a:pPr marL="0" indent="0">
              <a:buFont typeface="Arial" panose="020B0604020202020204" pitchFamily="34" charset="0"/>
              <a:buNone/>
            </a:pPr>
            <a:endParaRPr lang="fr-FR" baseline="0">
              <a:cs typeface="Calibri"/>
            </a:endParaRPr>
          </a:p>
          <a:p>
            <a:pPr marL="171450" indent="-171450">
              <a:buFont typeface="Arial" panose="020B0604020202020204" pitchFamily="34" charset="0"/>
              <a:buChar char="•"/>
            </a:pP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6</a:t>
            </a:fld>
            <a:endParaRPr lang="fr-FR"/>
          </a:p>
        </p:txBody>
      </p:sp>
    </p:spTree>
    <p:extLst>
      <p:ext uri="{BB962C8B-B14F-4D97-AF65-F5344CB8AC3E}">
        <p14:creationId xmlns:p14="http://schemas.microsoft.com/office/powerpoint/2010/main" val="1469080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a:t>Nicolas</a:t>
            </a:r>
          </a:p>
          <a:p>
            <a:r>
              <a:rPr lang="fr-FR"/>
              <a:t>Je</a:t>
            </a:r>
            <a:r>
              <a:rPr lang="fr-FR" baseline="0"/>
              <a:t> vous propose de zoomer sur une des branches du machine </a:t>
            </a:r>
            <a:r>
              <a:rPr lang="fr-FR" baseline="0" err="1"/>
              <a:t>learning</a:t>
            </a:r>
            <a:r>
              <a:rPr lang="fr-FR" baseline="0"/>
              <a:t>: la </a:t>
            </a:r>
            <a:r>
              <a:rPr lang="fr-FR" b="1" baseline="0"/>
              <a:t>Classification</a:t>
            </a:r>
            <a:r>
              <a:rPr lang="fr-FR" baseline="0"/>
              <a:t>. Imaginons qu’on est des data </a:t>
            </a:r>
            <a:r>
              <a:rPr lang="fr-FR" baseline="0" err="1"/>
              <a:t>scientists</a:t>
            </a:r>
            <a:r>
              <a:rPr lang="fr-FR" baseline="0"/>
              <a:t> de </a:t>
            </a:r>
            <a:r>
              <a:rPr lang="fr-FR" baseline="0" err="1"/>
              <a:t>Spotify</a:t>
            </a:r>
            <a:r>
              <a:rPr lang="fr-FR" baseline="0"/>
              <a:t> et qu’on cherche à prédire si nos utilisateurs du service gratuit vont contracter une offre premium/payante au cours des 6 prochains mois. On a accès à un </a:t>
            </a:r>
            <a:r>
              <a:rPr lang="fr-FR" baseline="0" err="1"/>
              <a:t>dataset</a:t>
            </a:r>
            <a:r>
              <a:rPr lang="fr-FR" baseline="0"/>
              <a:t> qui nous donne pour chaque ligne un utilisateur, avec le nombre d’écoutes effectuées à une date T, sa séniorité sur le service à ce moment là, et la cible (qu’on appelle ici une </a:t>
            </a:r>
            <a:r>
              <a:rPr lang="fr-FR" b="1" baseline="0"/>
              <a:t>classe</a:t>
            </a:r>
            <a:r>
              <a:rPr lang="fr-FR" baseline="0"/>
              <a:t>): 1 s’il a contracté l’offre premium dans les 6 mois qui ont suivi, 0 sinon (s’il est toujours en gratuit, ou s’il a quitté le service).</a:t>
            </a:r>
          </a:p>
          <a:p>
            <a:r>
              <a:rPr lang="fr-FR" baseline="0"/>
              <a:t>L’algorithme de classification est une méthode statistique qui (de façon volontairement ultra simplifiée) fonctionne en 2 étapes:</a:t>
            </a:r>
          </a:p>
          <a:p>
            <a:pPr marL="171450" indent="-171450">
              <a:buFont typeface="Arial" panose="020B0604020202020204" pitchFamily="34" charset="0"/>
              <a:buChar char="•"/>
            </a:pPr>
            <a:r>
              <a:rPr lang="fr-FR" baseline="0"/>
              <a:t>Transpose les données du </a:t>
            </a:r>
            <a:r>
              <a:rPr lang="fr-FR" baseline="0" err="1"/>
              <a:t>dataset</a:t>
            </a:r>
            <a:r>
              <a:rPr lang="fr-FR" baseline="0"/>
              <a:t> dans un espace vectoriel (ici R2). Chaque utilisateur devient un point dans l’espace.</a:t>
            </a:r>
          </a:p>
          <a:p>
            <a:pPr marL="171450" indent="-171450">
              <a:buFont typeface="Arial" panose="020B0604020202020204" pitchFamily="34" charset="0"/>
              <a:buChar char="•"/>
            </a:pPr>
            <a:r>
              <a:rPr lang="fr-FR" baseline="0"/>
              <a:t>Cherche à trouver la meilleure frontière possible dans cet espace pour séparer les utilisateurs des 2 classes. On dit qu’on fait apprendre notre modèle. Pour chercher cette frontière, il y a plusieurs méthodes qui ne seront pas décrites dans ce cours. Parmi les différents algos existants on retrouve: </a:t>
            </a:r>
            <a:r>
              <a:rPr lang="fr-FR" baseline="0" err="1"/>
              <a:t>Random</a:t>
            </a:r>
            <a:r>
              <a:rPr lang="fr-FR" baseline="0"/>
              <a:t> Forest, régression logistique, </a:t>
            </a:r>
            <a:r>
              <a:rPr lang="fr-FR" baseline="0" err="1"/>
              <a:t>naive</a:t>
            </a:r>
            <a:r>
              <a:rPr lang="fr-FR" baseline="0"/>
              <a:t> bayes, réseaux de neurones etc…</a:t>
            </a:r>
          </a:p>
          <a:p>
            <a:pPr marL="0" indent="0">
              <a:buFont typeface="Arial" panose="020B0604020202020204" pitchFamily="34" charset="0"/>
              <a:buNone/>
            </a:pPr>
            <a:endParaRPr lang="fr-FR" baseline="0"/>
          </a:p>
          <a:p>
            <a:pPr marL="0" indent="0">
              <a:buFont typeface="Arial" panose="020B0604020202020204" pitchFamily="34" charset="0"/>
              <a:buNone/>
            </a:pPr>
            <a:r>
              <a:rPr lang="fr-FR" b="1" baseline="0"/>
              <a:t>Florian</a:t>
            </a:r>
          </a:p>
          <a:p>
            <a:pPr marL="0" indent="0">
              <a:buFont typeface="Arial" panose="020B0604020202020204" pitchFamily="34" charset="0"/>
              <a:buNone/>
            </a:pPr>
            <a:r>
              <a:rPr lang="fr-FR" baseline="0"/>
              <a:t>Use Case Total :</a:t>
            </a:r>
          </a:p>
          <a:p>
            <a:pPr marL="171450" indent="-171450">
              <a:buFont typeface="Wingdings" panose="05000000000000000000" pitchFamily="2" charset="2"/>
              <a:buChar char="à"/>
            </a:pPr>
            <a:r>
              <a:rPr lang="fr-FR" baseline="0">
                <a:sym typeface="Wingdings" panose="05000000000000000000" pitchFamily="2" charset="2"/>
              </a:rPr>
              <a:t>Les données géosciences sont multiples et très nombreuses. Nous </a:t>
            </a:r>
            <a:r>
              <a:rPr lang="fr-FR" baseline="0" err="1">
                <a:sym typeface="Wingdings" panose="05000000000000000000" pitchFamily="2" charset="2"/>
              </a:rPr>
              <a:t>recoltons</a:t>
            </a:r>
            <a:r>
              <a:rPr lang="fr-FR" baseline="0">
                <a:sym typeface="Wingdings" panose="05000000000000000000" pitchFamily="2" charset="2"/>
              </a:rPr>
              <a:t> plusieurs millions de fichiers par an et avons souhaité automatiser leur classification : puits / sismique / documentaires…</a:t>
            </a:r>
          </a:p>
          <a:p>
            <a:pPr marL="171450" indent="-171450">
              <a:buFont typeface="Wingdings" panose="05000000000000000000" pitchFamily="2" charset="2"/>
              <a:buChar char="à"/>
            </a:pPr>
            <a:r>
              <a:rPr lang="fr-FR" baseline="0">
                <a:sym typeface="Wingdings" panose="05000000000000000000" pitchFamily="2" charset="2"/>
              </a:rPr>
              <a:t>Classification des documents en fonction des logos</a:t>
            </a:r>
          </a:p>
          <a:p>
            <a:pPr marL="171450" indent="-171450">
              <a:buFont typeface="Wingdings" panose="05000000000000000000" pitchFamily="2" charset="2"/>
              <a:buChar char="à"/>
            </a:pPr>
            <a:endParaRPr lang="fr-FR" baseline="0">
              <a:sym typeface="Wingdings" panose="05000000000000000000" pitchFamily="2" charset="2"/>
            </a:endParaRPr>
          </a:p>
          <a:p>
            <a:pPr marL="0" indent="0">
              <a:buFont typeface="Wingdings" panose="05000000000000000000" pitchFamily="2" charset="2"/>
              <a:buNone/>
            </a:pPr>
            <a:r>
              <a:rPr lang="fr-FR" baseline="0">
                <a:sym typeface="Wingdings" panose="05000000000000000000" pitchFamily="2" charset="2"/>
              </a:rPr>
              <a:t>English:</a:t>
            </a:r>
          </a:p>
          <a:p>
            <a:pPr marL="0" indent="0">
              <a:buFont typeface="Wingdings" panose="05000000000000000000" pitchFamily="2" charset="2"/>
              <a:buNone/>
            </a:pPr>
            <a:r>
              <a:rPr lang="fr-FR" baseline="0">
                <a:sym typeface="Wingdings" panose="05000000000000000000" pitchFamily="2" charset="2"/>
              </a:rPr>
              <a:t>How one model </a:t>
            </a:r>
            <a:r>
              <a:rPr lang="fr-FR" baseline="0" err="1">
                <a:sym typeface="Wingdings" panose="05000000000000000000" pitchFamily="2" charset="2"/>
              </a:rPr>
              <a:t>can</a:t>
            </a:r>
            <a:r>
              <a:rPr lang="fr-FR" baseline="0">
                <a:sym typeface="Wingdings" panose="05000000000000000000" pitchFamily="2" charset="2"/>
              </a:rPr>
              <a:t> </a:t>
            </a:r>
            <a:r>
              <a:rPr lang="fr-FR" baseline="0" err="1">
                <a:sym typeface="Wingdings" panose="05000000000000000000" pitchFamily="2" charset="2"/>
              </a:rPr>
              <a:t>learn</a:t>
            </a:r>
            <a:r>
              <a:rPr lang="fr-FR" baseline="0">
                <a:sym typeface="Wingdings" panose="05000000000000000000" pitchFamily="2" charset="2"/>
              </a:rPr>
              <a:t>?? </a:t>
            </a:r>
          </a:p>
          <a:p>
            <a:pPr marL="0" indent="0">
              <a:buFont typeface="Wingdings" panose="05000000000000000000" pitchFamily="2" charset="2"/>
              <a:buNone/>
            </a:pPr>
            <a:r>
              <a:rPr lang="fr-FR" baseline="0">
                <a:sym typeface="Wingdings" panose="05000000000000000000" pitchFamily="2" charset="2"/>
              </a:rPr>
              <a:t>Imagine </a:t>
            </a:r>
            <a:r>
              <a:rPr lang="fr-FR" baseline="0" err="1">
                <a:sym typeface="Wingdings" panose="05000000000000000000" pitchFamily="2" charset="2"/>
              </a:rPr>
              <a:t>we</a:t>
            </a:r>
            <a:r>
              <a:rPr lang="fr-FR" baseline="0">
                <a:sym typeface="Wingdings" panose="05000000000000000000" pitchFamily="2" charset="2"/>
              </a:rPr>
              <a:t> are Data </a:t>
            </a:r>
            <a:r>
              <a:rPr lang="fr-FR" baseline="0" err="1">
                <a:sym typeface="Wingdings" panose="05000000000000000000" pitchFamily="2" charset="2"/>
              </a:rPr>
              <a:t>Scientists</a:t>
            </a:r>
            <a:r>
              <a:rPr lang="fr-FR" baseline="0">
                <a:sym typeface="Wingdings" panose="05000000000000000000" pitchFamily="2" charset="2"/>
              </a:rPr>
              <a:t> at </a:t>
            </a:r>
            <a:r>
              <a:rPr lang="fr-FR" baseline="0" err="1">
                <a:sym typeface="Wingdings" panose="05000000000000000000" pitchFamily="2" charset="2"/>
              </a:rPr>
              <a:t>Spotify</a:t>
            </a:r>
            <a:r>
              <a:rPr lang="fr-FR" baseline="0">
                <a:sym typeface="Wingdings" panose="05000000000000000000" pitchFamily="2" charset="2"/>
              </a:rPr>
              <a:t>! </a:t>
            </a:r>
            <a:r>
              <a:rPr lang="fr-FR" baseline="0" err="1">
                <a:sym typeface="Wingdings" panose="05000000000000000000" pitchFamily="2" charset="2"/>
              </a:rPr>
              <a:t>We</a:t>
            </a:r>
            <a:r>
              <a:rPr lang="fr-FR" baseline="0">
                <a:sym typeface="Wingdings" panose="05000000000000000000" pitchFamily="2" charset="2"/>
              </a:rPr>
              <a:t> </a:t>
            </a:r>
            <a:r>
              <a:rPr lang="fr-FR" baseline="0" err="1">
                <a:sym typeface="Wingdings" panose="05000000000000000000" pitchFamily="2" charset="2"/>
              </a:rPr>
              <a:t>want</a:t>
            </a:r>
            <a:r>
              <a:rPr lang="fr-FR" baseline="0">
                <a:sym typeface="Wingdings" panose="05000000000000000000" pitchFamily="2" charset="2"/>
              </a:rPr>
              <a:t> to know if </a:t>
            </a:r>
            <a:r>
              <a:rPr lang="fr-FR" baseline="0" err="1">
                <a:sym typeface="Wingdings" panose="05000000000000000000" pitchFamily="2" charset="2"/>
              </a:rPr>
              <a:t>users</a:t>
            </a:r>
            <a:r>
              <a:rPr lang="fr-FR" baseline="0">
                <a:sym typeface="Wingdings" panose="05000000000000000000" pitchFamily="2" charset="2"/>
              </a:rPr>
              <a:t> </a:t>
            </a:r>
            <a:r>
              <a:rPr lang="fr-FR" baseline="0" err="1">
                <a:sym typeface="Wingdings" panose="05000000000000000000" pitchFamily="2" charset="2"/>
              </a:rPr>
              <a:t>who</a:t>
            </a:r>
            <a:r>
              <a:rPr lang="fr-FR" baseline="0">
                <a:sym typeface="Wingdings" panose="05000000000000000000" pitchFamily="2" charset="2"/>
              </a:rPr>
              <a:t> are </a:t>
            </a:r>
            <a:r>
              <a:rPr lang="fr-FR" baseline="0" err="1">
                <a:sym typeface="Wingdings" panose="05000000000000000000" pitchFamily="2" charset="2"/>
              </a:rPr>
              <a:t>currently</a:t>
            </a:r>
            <a:r>
              <a:rPr lang="fr-FR" baseline="0">
                <a:sym typeface="Wingdings" panose="05000000000000000000" pitchFamily="2" charset="2"/>
              </a:rPr>
              <a:t> </a:t>
            </a:r>
            <a:r>
              <a:rPr lang="fr-FR" baseline="0" err="1">
                <a:sym typeface="Wingdings" panose="05000000000000000000" pitchFamily="2" charset="2"/>
              </a:rPr>
              <a:t>using</a:t>
            </a:r>
            <a:r>
              <a:rPr lang="fr-FR" baseline="0">
                <a:sym typeface="Wingdings" panose="05000000000000000000" pitchFamily="2" charset="2"/>
              </a:rPr>
              <a:t> a free version </a:t>
            </a:r>
            <a:r>
              <a:rPr lang="fr-FR" baseline="0" err="1">
                <a:sym typeface="Wingdings" panose="05000000000000000000" pitchFamily="2" charset="2"/>
              </a:rPr>
              <a:t>will</a:t>
            </a:r>
            <a:r>
              <a:rPr lang="fr-FR" baseline="0">
                <a:sym typeface="Wingdings" panose="05000000000000000000" pitchFamily="2" charset="2"/>
              </a:rPr>
              <a:t> </a:t>
            </a:r>
            <a:r>
              <a:rPr lang="fr-FR" baseline="0" err="1">
                <a:sym typeface="Wingdings" panose="05000000000000000000" pitchFamily="2" charset="2"/>
              </a:rPr>
              <a:t>convert</a:t>
            </a:r>
            <a:r>
              <a:rPr lang="fr-FR" baseline="0">
                <a:sym typeface="Wingdings" panose="05000000000000000000" pitchFamily="2" charset="2"/>
              </a:rPr>
              <a:t> to a </a:t>
            </a:r>
            <a:r>
              <a:rPr lang="fr-FR" baseline="0" err="1">
                <a:sym typeface="Wingdings" panose="05000000000000000000" pitchFamily="2" charset="2"/>
              </a:rPr>
              <a:t>paying</a:t>
            </a:r>
            <a:r>
              <a:rPr lang="fr-FR" baseline="0">
                <a:sym typeface="Wingdings" panose="05000000000000000000" pitchFamily="2" charset="2"/>
              </a:rPr>
              <a:t> option in the </a:t>
            </a:r>
            <a:r>
              <a:rPr lang="fr-FR" baseline="0" err="1">
                <a:sym typeface="Wingdings" panose="05000000000000000000" pitchFamily="2" charset="2"/>
              </a:rPr>
              <a:t>next</a:t>
            </a:r>
            <a:r>
              <a:rPr lang="fr-FR" baseline="0">
                <a:sym typeface="Wingdings" panose="05000000000000000000" pitchFamily="2" charset="2"/>
              </a:rPr>
              <a:t> 6 </a:t>
            </a:r>
            <a:r>
              <a:rPr lang="fr-FR" baseline="0" err="1">
                <a:sym typeface="Wingdings" panose="05000000000000000000" pitchFamily="2" charset="2"/>
              </a:rPr>
              <a:t>months</a:t>
            </a:r>
            <a:r>
              <a:rPr lang="fr-FR" baseline="0">
                <a:sym typeface="Wingdings" panose="05000000000000000000" pitchFamily="2" charset="2"/>
              </a:rPr>
              <a:t>! For </a:t>
            </a:r>
            <a:r>
              <a:rPr lang="fr-FR" baseline="0" err="1">
                <a:sym typeface="Wingdings" panose="05000000000000000000" pitchFamily="2" charset="2"/>
              </a:rPr>
              <a:t>that</a:t>
            </a:r>
            <a:r>
              <a:rPr lang="fr-FR" baseline="0">
                <a:sym typeface="Wingdings" panose="05000000000000000000" pitchFamily="2" charset="2"/>
              </a:rPr>
              <a:t>, </a:t>
            </a:r>
            <a:r>
              <a:rPr lang="fr-FR" baseline="0" err="1">
                <a:sym typeface="Wingdings" panose="05000000000000000000" pitchFamily="2" charset="2"/>
              </a:rPr>
              <a:t>we</a:t>
            </a:r>
            <a:r>
              <a:rPr lang="fr-FR" baseline="0">
                <a:sym typeface="Wingdings" panose="05000000000000000000" pitchFamily="2" charset="2"/>
              </a:rPr>
              <a:t> </a:t>
            </a:r>
            <a:r>
              <a:rPr lang="fr-FR" baseline="0" err="1">
                <a:sym typeface="Wingdings" panose="05000000000000000000" pitchFamily="2" charset="2"/>
              </a:rPr>
              <a:t>can</a:t>
            </a:r>
            <a:r>
              <a:rPr lang="fr-FR" baseline="0">
                <a:sym typeface="Wingdings" panose="05000000000000000000" pitchFamily="2" charset="2"/>
              </a:rPr>
              <a:t> </a:t>
            </a:r>
            <a:r>
              <a:rPr lang="fr-FR" baseline="0" err="1">
                <a:sym typeface="Wingdings" panose="05000000000000000000" pitchFamily="2" charset="2"/>
              </a:rPr>
              <a:t>access</a:t>
            </a:r>
            <a:r>
              <a:rPr lang="fr-FR" baseline="0">
                <a:sym typeface="Wingdings" panose="05000000000000000000" pitchFamily="2" charset="2"/>
              </a:rPr>
              <a:t> a </a:t>
            </a:r>
            <a:r>
              <a:rPr lang="fr-FR" baseline="0" err="1">
                <a:sym typeface="Wingdings" panose="05000000000000000000" pitchFamily="2" charset="2"/>
              </a:rPr>
              <a:t>history</a:t>
            </a:r>
            <a:r>
              <a:rPr lang="fr-FR" baseline="0">
                <a:sym typeface="Wingdings" panose="05000000000000000000" pitchFamily="2" charset="2"/>
              </a:rPr>
              <a:t> </a:t>
            </a:r>
            <a:r>
              <a:rPr lang="fr-FR" baseline="0" err="1">
                <a:sym typeface="Wingdings" panose="05000000000000000000" pitchFamily="2" charset="2"/>
              </a:rPr>
              <a:t>dataset</a:t>
            </a:r>
            <a:r>
              <a:rPr lang="fr-FR" baseline="0">
                <a:sym typeface="Wingdings" panose="05000000000000000000" pitchFamily="2" charset="2"/>
              </a:rPr>
              <a:t>. </a:t>
            </a: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7</a:t>
            </a:fld>
            <a:endParaRPr lang="fr-FR"/>
          </a:p>
        </p:txBody>
      </p:sp>
    </p:spTree>
    <p:extLst>
      <p:ext uri="{BB962C8B-B14F-4D97-AF65-F5344CB8AC3E}">
        <p14:creationId xmlns:p14="http://schemas.microsoft.com/office/powerpoint/2010/main" val="760340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a:t>Un autre problème classique en Machine </a:t>
            </a:r>
            <a:r>
              <a:rPr lang="fr-FR" err="1"/>
              <a:t>learning</a:t>
            </a:r>
            <a:r>
              <a:rPr lang="fr-FR" baseline="0"/>
              <a:t> est la régression. On souhaite prédire une valeur et non pas une classe. Par exemple, on a accès à tous les prix de vente des appartements dans Paris, ainsi qu’à leur surface (</a:t>
            </a:r>
            <a:r>
              <a:rPr lang="fr-FR" baseline="0" err="1"/>
              <a:t>cf</a:t>
            </a:r>
            <a:r>
              <a:rPr lang="fr-FR" baseline="0"/>
              <a:t> </a:t>
            </a:r>
            <a:r>
              <a:rPr lang="fr-FR" baseline="0" err="1"/>
              <a:t>dataset</a:t>
            </a:r>
            <a:r>
              <a:rPr lang="fr-FR" baseline="0"/>
              <a:t>). On souhaite arriver à un modèle qui permet d’estimer un prix de vente à partir d’une surface... Pas très intéressant. En réalité il nous faudrait des 10aines de variables pour avoir une estimation intéressante (</a:t>
            </a:r>
            <a:r>
              <a:rPr lang="fr-FR" baseline="0" err="1"/>
              <a:t>cf</a:t>
            </a:r>
            <a:r>
              <a:rPr lang="fr-FR" baseline="0"/>
              <a:t> meilleurs agents). Ici l’exemple est simplifié volontairement. </a:t>
            </a:r>
          </a:p>
          <a:p>
            <a:r>
              <a:rPr lang="fr-FR" baseline="0"/>
              <a:t>Toutes les observations (les appartements) peuvent être visualisées comme des points dans un espace géométrique. Un algorithme de régression va chercher une fonction qui minimise des résidus. Méthode des moindres carrés, ou autres.</a:t>
            </a:r>
          </a:p>
          <a:p>
            <a:pPr marL="0" indent="0">
              <a:buFont typeface="Arial" panose="020B0604020202020204" pitchFamily="34" charset="0"/>
              <a:buNone/>
            </a:pPr>
            <a:endParaRPr lang="fr-FR" baseline="0"/>
          </a:p>
          <a:p>
            <a:pPr marL="171450" indent="-171450">
              <a:buFont typeface="Arial" panose="020B0604020202020204" pitchFamily="34" charset="0"/>
              <a:buChar char="•"/>
            </a:pPr>
            <a:endParaRPr lang="fr-FR" baseline="0"/>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baseline="0"/>
              <a:t>Use Case Total :</a:t>
            </a:r>
          </a:p>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baseline="0"/>
              <a:t>Au Trading Shipping de Total il y a le </a:t>
            </a:r>
            <a:r>
              <a:rPr lang="fr-FR" baseline="0" err="1"/>
              <a:t>DigitalLab</a:t>
            </a:r>
            <a:r>
              <a:rPr lang="fr-FR" baseline="0"/>
              <a:t> qui est en charge de mettre en place des outils pour améliorer les besoins utilisateurs. Ils utilisent notamment la régression pour prédire certains prix.</a:t>
            </a:r>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8</a:t>
            </a:fld>
            <a:endParaRPr lang="fr-FR"/>
          </a:p>
        </p:txBody>
      </p:sp>
    </p:spTree>
    <p:extLst>
      <p:ext uri="{BB962C8B-B14F-4D97-AF65-F5344CB8AC3E}">
        <p14:creationId xmlns:p14="http://schemas.microsoft.com/office/powerpoint/2010/main" val="3819987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fr-FR" b="1" baseline="0"/>
              <a:t>Nicolas :</a:t>
            </a:r>
          </a:p>
          <a:p>
            <a:pPr marL="0" indent="0">
              <a:buFont typeface="Arial" panose="020B0604020202020204" pitchFamily="34" charset="0"/>
              <a:buNone/>
            </a:pPr>
            <a:r>
              <a:rPr lang="fr-FR" baseline="0"/>
              <a:t>Contrairement à la classification ou à la régression ici on est sur du non supervisé pour le </a:t>
            </a:r>
            <a:r>
              <a:rPr lang="fr-FR" baseline="0" err="1"/>
              <a:t>clustering</a:t>
            </a:r>
            <a:r>
              <a:rPr lang="fr-FR" baseline="0"/>
              <a:t>. Donc nous n’avons pas de valeurs cibles sur lesquelles faire apprendre notre modèle.</a:t>
            </a:r>
          </a:p>
          <a:p>
            <a:pPr marL="0" indent="0">
              <a:buFont typeface="Arial" panose="020B0604020202020204" pitchFamily="34" charset="0"/>
              <a:buNone/>
            </a:pPr>
            <a:r>
              <a:rPr lang="fr-FR" baseline="0"/>
              <a:t>L’idée du </a:t>
            </a:r>
            <a:r>
              <a:rPr lang="fr-FR" baseline="0" err="1"/>
              <a:t>clustering</a:t>
            </a:r>
            <a:r>
              <a:rPr lang="fr-FR" baseline="0"/>
              <a:t> c’est de réussir à créer des groupes d’observations qui se ressemblent. Par exemple, </a:t>
            </a:r>
            <a:r>
              <a:rPr lang="fr-FR" baseline="0" err="1"/>
              <a:t>Netflix</a:t>
            </a:r>
            <a:r>
              <a:rPr lang="fr-FR" baseline="0"/>
              <a:t> cherche à mettre en place une action marketing un peu personnalisée, et souhaite donc identifier des groupes d’utilisateurs qui ont des comportements similaires sur leur </a:t>
            </a:r>
            <a:r>
              <a:rPr lang="fr-FR" baseline="0" err="1"/>
              <a:t>app</a:t>
            </a:r>
            <a:r>
              <a:rPr lang="fr-FR" baseline="0"/>
              <a:t>. Supposons qu’ils aient </a:t>
            </a:r>
            <a:r>
              <a:rPr lang="fr-FR" baseline="0" err="1"/>
              <a:t>accés</a:t>
            </a:r>
            <a:r>
              <a:rPr lang="fr-FR" baseline="0"/>
              <a:t> seulement au nombre de films visionnés par mois </a:t>
            </a:r>
            <a:r>
              <a:rPr lang="fr-FR" baseline="0" err="1"/>
              <a:t>poiur</a:t>
            </a:r>
            <a:r>
              <a:rPr lang="fr-FR" baseline="0"/>
              <a:t> chaque utilisateur, ainsi que le nombre de connexions.</a:t>
            </a:r>
          </a:p>
          <a:p>
            <a:pPr marL="0" indent="0">
              <a:buFont typeface="Arial" panose="020B0604020202020204" pitchFamily="34" charset="0"/>
              <a:buNone/>
            </a:pPr>
            <a:r>
              <a:rPr lang="fr-FR" baseline="0"/>
              <a:t>L’algorithme de </a:t>
            </a:r>
            <a:r>
              <a:rPr lang="fr-FR" baseline="0" err="1"/>
              <a:t>clustering</a:t>
            </a:r>
            <a:r>
              <a:rPr lang="fr-FR" baseline="0"/>
              <a:t> va chercher à regrouper les points similaires en </a:t>
            </a:r>
            <a:r>
              <a:rPr lang="fr-FR" baseline="0" err="1"/>
              <a:t>calculants</a:t>
            </a:r>
            <a:r>
              <a:rPr lang="fr-FR" baseline="0"/>
              <a:t> des distances dans un espace. </a:t>
            </a:r>
          </a:p>
          <a:p>
            <a:pPr marL="0" indent="0">
              <a:buFont typeface="Arial" panose="020B0604020202020204" pitchFamily="34" charset="0"/>
              <a:buNone/>
            </a:pPr>
            <a:endParaRPr lang="fr-FR" baseline="0"/>
          </a:p>
          <a:p>
            <a:pPr marL="0" indent="0">
              <a:buFont typeface="Arial" panose="020B0604020202020204" pitchFamily="34" charset="0"/>
              <a:buNone/>
            </a:pPr>
            <a:r>
              <a:rPr lang="fr-FR" b="1" baseline="0"/>
              <a:t>Florian :</a:t>
            </a:r>
          </a:p>
          <a:p>
            <a:pPr marL="0" indent="0">
              <a:buFont typeface="Arial" panose="020B0604020202020204" pitchFamily="34" charset="0"/>
              <a:buNone/>
            </a:pPr>
            <a:r>
              <a:rPr lang="fr-FR" baseline="0"/>
              <a:t>Use Case Total :</a:t>
            </a:r>
          </a:p>
          <a:p>
            <a:pPr marL="171450" indent="-171450">
              <a:buFont typeface="Wingdings" panose="05000000000000000000" pitchFamily="2" charset="2"/>
              <a:buChar char="à"/>
            </a:pPr>
            <a:r>
              <a:rPr lang="fr-FR" baseline="0">
                <a:sym typeface="Wingdings" panose="05000000000000000000" pitchFamily="2" charset="2"/>
              </a:rPr>
              <a:t>A l’exploration nous avons mis en place des outil qui fait du </a:t>
            </a:r>
            <a:r>
              <a:rPr lang="fr-FR" baseline="0" err="1">
                <a:sym typeface="Wingdings" panose="05000000000000000000" pitchFamily="2" charset="2"/>
              </a:rPr>
              <a:t>clustering</a:t>
            </a:r>
            <a:r>
              <a:rPr lang="fr-FR" baseline="0">
                <a:sym typeface="Wingdings" panose="05000000000000000000" pitchFamily="2" charset="2"/>
              </a:rPr>
              <a:t> :</a:t>
            </a:r>
          </a:p>
          <a:p>
            <a:pPr marL="0" indent="0">
              <a:buFont typeface="Wingdings" panose="05000000000000000000" pitchFamily="2" charset="2"/>
              <a:buNone/>
            </a:pPr>
            <a:r>
              <a:rPr lang="fr-FR" baseline="0">
                <a:sym typeface="Wingdings" panose="05000000000000000000" pitchFamily="2" charset="2"/>
              </a:rPr>
              <a:t>Chaque donnée </a:t>
            </a:r>
            <a:r>
              <a:rPr lang="fr-FR" baseline="0" err="1">
                <a:sym typeface="Wingdings" panose="05000000000000000000" pitchFamily="2" charset="2"/>
              </a:rPr>
              <a:t>simsique</a:t>
            </a:r>
            <a:r>
              <a:rPr lang="fr-FR" baseline="0">
                <a:sym typeface="Wingdings" panose="05000000000000000000" pitchFamily="2" charset="2"/>
              </a:rPr>
              <a:t> est unique mais on remarque cependant des similitudes par contracteur. On réalise une transformation nommée « Doc2Vec » afin de transformer cette sismique en valeur numérique et on remarque un rapprochement par contracteur : on a alors un cluster par contracteur (CGG, Schlumberger,….)</a:t>
            </a:r>
            <a:endParaRPr lang="fr-FR" baseline="0"/>
          </a:p>
          <a:p>
            <a:pPr marL="0" indent="0">
              <a:buFont typeface="Arial" panose="020B0604020202020204" pitchFamily="34" charset="0"/>
              <a:buNone/>
            </a:pPr>
            <a:endParaRPr lang="en-US"/>
          </a:p>
          <a:p>
            <a:endParaRPr lang="en-US"/>
          </a:p>
        </p:txBody>
      </p:sp>
      <p:sp>
        <p:nvSpPr>
          <p:cNvPr id="4" name="Espace réservé du numéro de diapositive 3"/>
          <p:cNvSpPr>
            <a:spLocks noGrp="1"/>
          </p:cNvSpPr>
          <p:nvPr>
            <p:ph type="sldNum" sz="quarter" idx="5"/>
          </p:nvPr>
        </p:nvSpPr>
        <p:spPr/>
        <p:txBody>
          <a:bodyPr/>
          <a:lstStyle/>
          <a:p>
            <a:fld id="{83EBCA58-F001-2A42-AB6A-B366B18E47A3}" type="slidenum">
              <a:rPr lang="fr-FR" smtClean="0"/>
              <a:pPr/>
              <a:t>9</a:t>
            </a:fld>
            <a:endParaRPr lang="fr-FR"/>
          </a:p>
        </p:txBody>
      </p:sp>
    </p:spTree>
    <p:extLst>
      <p:ext uri="{BB962C8B-B14F-4D97-AF65-F5344CB8AC3E}">
        <p14:creationId xmlns:p14="http://schemas.microsoft.com/office/powerpoint/2010/main" val="5438464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ans contenu">
    <p:spTree>
      <p:nvGrpSpPr>
        <p:cNvPr id="1" name=""/>
        <p:cNvGrpSpPr/>
        <p:nvPr/>
      </p:nvGrpSpPr>
      <p:grpSpPr>
        <a:xfrm>
          <a:off x="0" y="0"/>
          <a:ext cx="0" cy="0"/>
          <a:chOff x="0" y="0"/>
          <a:chExt cx="0" cy="0"/>
        </a:xfrm>
      </p:grpSpPr>
      <p:sp>
        <p:nvSpPr>
          <p:cNvPr id="3" name="Espace réservé du pied de page 2"/>
          <p:cNvSpPr>
            <a:spLocks noGrp="1"/>
          </p:cNvSpPr>
          <p:nvPr>
            <p:ph type="ftr" sz="quarter" idx="10"/>
          </p:nvPr>
        </p:nvSpPr>
        <p:spPr/>
        <p:txBody>
          <a:bodyPr/>
          <a:lstStyle/>
          <a:p>
            <a:r>
              <a:rPr lang="fr-FR" noProof="0"/>
              <a:t>Titre de la Présentation – Lieu et Pays – Date Jour Mois Année</a:t>
            </a:r>
          </a:p>
        </p:txBody>
      </p:sp>
      <p:sp>
        <p:nvSpPr>
          <p:cNvPr id="4" name="Espace réservé du numéro de diapositive 3"/>
          <p:cNvSpPr>
            <a:spLocks noGrp="1"/>
          </p:cNvSpPr>
          <p:nvPr>
            <p:ph type="sldNum" sz="quarter" idx="11"/>
          </p:nvPr>
        </p:nvSpPr>
        <p:spPr/>
        <p:txBody>
          <a:bodyPr/>
          <a:lstStyle/>
          <a:p>
            <a:fld id="{21F90BE8-D879-4F46-ACF9-7BCC67DCFB75}" type="slidenum">
              <a:rPr lang="fr-FR" smtClean="0"/>
              <a:pPr/>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bg1">
            <a:alpha val="39000"/>
          </a:schemeClr>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solidFill>
                  <a:srgbClr val="585856"/>
                </a:solidFill>
              </a:defRPr>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solidFill>
                  <a:srgbClr val="58585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5" name="Image 4" descr="Une image contenant assis, dessin, alimentation, ordinateur&#10;&#10;Description générée automatiquement">
            <a:extLst>
              <a:ext uri="{FF2B5EF4-FFF2-40B4-BE49-F238E27FC236}">
                <a16:creationId xmlns:a16="http://schemas.microsoft.com/office/drawing/2014/main" id="{FB914539-133B-124E-B48D-1337887A45AA}"/>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903243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contenu 2"/>
          <p:cNvSpPr>
            <a:spLocks noGrp="1"/>
          </p:cNvSpPr>
          <p:nvPr>
            <p:ph idx="1"/>
          </p:nvPr>
        </p:nvSpPr>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2007110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solidFill>
                  <a:srgbClr val="585856"/>
                </a:solidFill>
              </a:defRPr>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rgbClr val="58585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1C1D1448-2178-4B41-B815-D312BF7CC691}"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17012088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1C1D1448-2178-4B41-B815-D312BF7CC691}"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138590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lvl1pPr>
              <a:defRPr>
                <a:solidFill>
                  <a:srgbClr val="585856"/>
                </a:solidFill>
              </a:defRPr>
            </a:lvl1p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solidFill>
                  <a:srgbClr val="58585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solidFill>
                  <a:srgbClr val="58585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1C1D1448-2178-4B41-B815-D312BF7CC691}" type="datetimeFigureOut">
              <a:rPr lang="en-US" smtClean="0"/>
              <a:t>11/18/21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8944975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1C1D1448-2178-4B41-B815-D312BF7CC691}" type="datetimeFigureOut">
              <a:rPr lang="en-US" smtClean="0"/>
              <a:t>11/18/21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3626400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1C1D1448-2178-4B41-B815-D312BF7CC691}" type="datetimeFigureOut">
              <a:rPr lang="en-US" smtClean="0"/>
              <a:t>11/18/21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1761645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solidFill>
                  <a:srgbClr val="585856"/>
                </a:solidFill>
              </a:defRPr>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solidFill>
                  <a:srgbClr val="585856"/>
                </a:solidFill>
              </a:defRPr>
            </a:lvl1pPr>
            <a:lvl2pPr>
              <a:defRPr sz="2800">
                <a:solidFill>
                  <a:srgbClr val="585856"/>
                </a:solidFill>
              </a:defRPr>
            </a:lvl2pPr>
            <a:lvl3pPr>
              <a:defRPr sz="2400">
                <a:solidFill>
                  <a:srgbClr val="585856"/>
                </a:solidFill>
              </a:defRPr>
            </a:lvl3pPr>
            <a:lvl4pPr>
              <a:defRPr sz="2000">
                <a:solidFill>
                  <a:srgbClr val="585856"/>
                </a:solidFill>
              </a:defRPr>
            </a:lvl4pPr>
            <a:lvl5pPr>
              <a:defRPr sz="2000">
                <a:solidFill>
                  <a:srgbClr val="585856"/>
                </a:solidFill>
              </a:defRPr>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solidFill>
                  <a:srgbClr val="58585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1C1D1448-2178-4B41-B815-D312BF7CC691}"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36921228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solidFill>
                  <a:srgbClr val="585856"/>
                </a:solidFill>
              </a:defRPr>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solidFill>
                  <a:srgbClr val="58585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solidFill>
                  <a:srgbClr val="585856"/>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1C1D1448-2178-4B41-B815-D312BF7CC691}"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1672192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sp>
        <p:nvSpPr>
          <p:cNvPr id="2" name="Titre 1"/>
          <p:cNvSpPr>
            <a:spLocks noGrp="1"/>
          </p:cNvSpPr>
          <p:nvPr>
            <p:ph type="title"/>
          </p:nvPr>
        </p:nvSpPr>
        <p:spPr/>
        <p:txBody>
          <a:bodyPr/>
          <a:lstStyle/>
          <a:p>
            <a:r>
              <a:rPr lang="fr-FR" noProof="0"/>
              <a:t>Modifiez le style du titre</a:t>
            </a:r>
          </a:p>
        </p:txBody>
      </p:sp>
      <p:sp>
        <p:nvSpPr>
          <p:cNvPr id="3" name="Espace réservé du pied de page 2"/>
          <p:cNvSpPr>
            <a:spLocks noGrp="1"/>
          </p:cNvSpPr>
          <p:nvPr>
            <p:ph type="ftr" sz="quarter" idx="10"/>
          </p:nvPr>
        </p:nvSpPr>
        <p:spPr/>
        <p:txBody>
          <a:bodyPr/>
          <a:lstStyle/>
          <a:p>
            <a:r>
              <a:rPr lang="fr-FR" noProof="0"/>
              <a:t>Titre de la Présentation – Lieu et Pays – Date Jour Mois Année</a:t>
            </a:r>
          </a:p>
        </p:txBody>
      </p:sp>
      <p:sp>
        <p:nvSpPr>
          <p:cNvPr id="4" name="Espace réservé du numéro de diapositive 3"/>
          <p:cNvSpPr>
            <a:spLocks noGrp="1"/>
          </p:cNvSpPr>
          <p:nvPr>
            <p:ph type="sldNum" sz="quarter" idx="11"/>
          </p:nvPr>
        </p:nvSpPr>
        <p:spPr/>
        <p:txBody>
          <a:bodyPr/>
          <a:lstStyle/>
          <a:p>
            <a:fld id="{21F90BE8-D879-4F46-ACF9-7BCC67DCFB75}" type="slidenum">
              <a:rPr lang="fr-FR" smtClean="0"/>
              <a:pPr/>
              <a:t>‹N°›</a:t>
            </a:fld>
            <a:endParaRPr lang="fr-FR"/>
          </a:p>
        </p:txBody>
      </p:sp>
      <p:sp>
        <p:nvSpPr>
          <p:cNvPr id="6" name="Espace réservé du texte 5"/>
          <p:cNvSpPr>
            <a:spLocks noGrp="1"/>
          </p:cNvSpPr>
          <p:nvPr>
            <p:ph type="body" sz="quarter" idx="12"/>
          </p:nvPr>
        </p:nvSpPr>
        <p:spPr>
          <a:xfrm>
            <a:off x="609600" y="1125539"/>
            <a:ext cx="10958400" cy="5040311"/>
          </a:xfrm>
        </p:spPr>
        <p:txBody>
          <a:bodyPr/>
          <a:lstStyle>
            <a:lvl5pPr marL="1260000">
              <a:buNone/>
              <a:defRPr/>
            </a:lvl5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36581845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lvl1pPr>
              <a:defRPr>
                <a:solidFill>
                  <a:srgbClr val="585856"/>
                </a:solidFill>
              </a:defRPr>
            </a:lvl1p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8646497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42834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lvl1pPr>
              <a:defRPr>
                <a:solidFill>
                  <a:srgbClr val="585856"/>
                </a:solidFill>
              </a:defRPr>
            </a:lvl1pPr>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lvl1pPr>
              <a:defRPr>
                <a:solidFill>
                  <a:srgbClr val="585856"/>
                </a:solidFill>
              </a:defRPr>
            </a:lvl1pPr>
            <a:lvl2pPr>
              <a:defRPr>
                <a:solidFill>
                  <a:srgbClr val="585856"/>
                </a:solidFill>
              </a:defRPr>
            </a:lvl2pPr>
            <a:lvl3pPr>
              <a:defRPr>
                <a:solidFill>
                  <a:srgbClr val="585856"/>
                </a:solidFill>
              </a:defRPr>
            </a:lvl3pPr>
            <a:lvl4pPr>
              <a:defRPr>
                <a:solidFill>
                  <a:srgbClr val="585856"/>
                </a:solidFill>
              </a:defRPr>
            </a:lvl4pPr>
            <a:lvl5pPr>
              <a:defRPr>
                <a:solidFill>
                  <a:srgbClr val="585856"/>
                </a:solidFill>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1C1D1448-2178-4B41-B815-D312BF7CC691}"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751AA1C6-4078-45CB-8878-474E9746D964}" type="slidenum">
              <a:rPr lang="en-US" smtClean="0"/>
              <a:t>‹N°›</a:t>
            </a:fld>
            <a:endParaRPr lang="en-US"/>
          </a:p>
        </p:txBody>
      </p:sp>
    </p:spTree>
    <p:extLst>
      <p:ext uri="{BB962C8B-B14F-4D97-AF65-F5344CB8AC3E}">
        <p14:creationId xmlns:p14="http://schemas.microsoft.com/office/powerpoint/2010/main" val="21569838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a:xfrm>
            <a:off x="838200" y="6453336"/>
            <a:ext cx="2743200" cy="365125"/>
          </a:xfrm>
        </p:spPr>
        <p:txBody>
          <a:bodyPr/>
          <a:lstStyle/>
          <a:p>
            <a:fld id="{3A034A0E-BCAC-4E9B-8760-823791FE07CC}" type="datetimeFigureOut">
              <a:rPr lang="en-US" smtClean="0"/>
              <a:t>11/18/21</a:t>
            </a:fld>
            <a:endParaRPr lang="en-US"/>
          </a:p>
        </p:txBody>
      </p:sp>
      <p:sp>
        <p:nvSpPr>
          <p:cNvPr id="5" name="Espace réservé du pied de page 4"/>
          <p:cNvSpPr>
            <a:spLocks noGrp="1"/>
          </p:cNvSpPr>
          <p:nvPr>
            <p:ph type="ftr" sz="quarter" idx="11"/>
          </p:nvPr>
        </p:nvSpPr>
        <p:spPr>
          <a:xfrm>
            <a:off x="4038600" y="6453336"/>
            <a:ext cx="4114800" cy="365125"/>
          </a:xfrm>
        </p:spPr>
        <p:txBody>
          <a:bodyPr/>
          <a:lstStyle/>
          <a:p>
            <a:r>
              <a:rPr lang="fr-FR" noProof="0"/>
              <a:t>Titre de la Présentation – Lieu et Pays – Date Jour Mois Année</a:t>
            </a:r>
          </a:p>
        </p:txBody>
      </p:sp>
      <p:sp>
        <p:nvSpPr>
          <p:cNvPr id="6" name="Espace réservé du numéro de diapositive 5"/>
          <p:cNvSpPr>
            <a:spLocks noGrp="1"/>
          </p:cNvSpPr>
          <p:nvPr>
            <p:ph type="sldNum" sz="quarter" idx="12"/>
          </p:nvPr>
        </p:nvSpPr>
        <p:spPr>
          <a:xfrm>
            <a:off x="8610600" y="6453336"/>
            <a:ext cx="2743200" cy="365125"/>
          </a:xfrm>
        </p:spPr>
        <p:txBody>
          <a:bodyPr/>
          <a:lstStyle/>
          <a:p>
            <a:fld id="{21F90BE8-D879-4F46-ACF9-7BCC67DCFB75}" type="slidenum">
              <a:rPr lang="fr-FR" smtClean="0"/>
              <a:pPr/>
              <a:t>‹N°›</a:t>
            </a:fld>
            <a:endParaRPr lang="fr-FR"/>
          </a:p>
        </p:txBody>
      </p:sp>
      <p:grpSp>
        <p:nvGrpSpPr>
          <p:cNvPr id="11" name="Groupe 10"/>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FFAA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9" name="Titre 1"/>
          <p:cNvSpPr>
            <a:spLocks noGrp="1"/>
          </p:cNvSpPr>
          <p:nvPr>
            <p:ph type="title"/>
          </p:nvPr>
        </p:nvSpPr>
        <p:spPr>
          <a:xfrm>
            <a:off x="609600" y="274638"/>
            <a:ext cx="10957984" cy="635000"/>
          </a:xfrm>
        </p:spPr>
        <p:txBody>
          <a:bodyPr/>
          <a:lstStyle/>
          <a:p>
            <a:r>
              <a:rPr lang="fr-FR" noProof="0"/>
              <a:t>Modifiez le style du titre</a:t>
            </a:r>
          </a:p>
        </p:txBody>
      </p:sp>
      <p:sp>
        <p:nvSpPr>
          <p:cNvPr id="10" name="Espace réservé du texte 5"/>
          <p:cNvSpPr>
            <a:spLocks noGrp="1"/>
          </p:cNvSpPr>
          <p:nvPr>
            <p:ph type="body" sz="quarter" idx="13"/>
          </p:nvPr>
        </p:nvSpPr>
        <p:spPr>
          <a:xfrm>
            <a:off x="609600" y="1125539"/>
            <a:ext cx="10958400" cy="5040311"/>
          </a:xfrm>
        </p:spPr>
        <p:txBody>
          <a:bodyPr/>
          <a:lstStyle>
            <a:lvl5pPr marL="1260000">
              <a:buNone/>
              <a:defRPr/>
            </a:lvl5pPr>
          </a:lstStyle>
          <a:p>
            <a:pPr lvl="0"/>
            <a:r>
              <a:rPr lang="fr-FR" noProof="0"/>
              <a:t>Modifiez les styles du texte du masque</a:t>
            </a:r>
          </a:p>
          <a:p>
            <a:pPr lvl="1"/>
            <a:r>
              <a:rPr lang="fr-FR" noProof="0"/>
              <a:t>Deuxième niveau</a:t>
            </a:r>
          </a:p>
          <a:p>
            <a:pPr lvl="2"/>
            <a:r>
              <a:rPr lang="fr-FR" noProof="0"/>
              <a:t>Troisième niveau</a:t>
            </a:r>
          </a:p>
          <a:p>
            <a:pPr lvl="3"/>
            <a:r>
              <a:rPr lang="fr-FR" noProof="0"/>
              <a:t>Quatrième niveau</a:t>
            </a:r>
          </a:p>
        </p:txBody>
      </p:sp>
    </p:spTree>
    <p:extLst>
      <p:ext uri="{BB962C8B-B14F-4D97-AF65-F5344CB8AC3E}">
        <p14:creationId xmlns:p14="http://schemas.microsoft.com/office/powerpoint/2010/main" val="2806611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2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0859718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3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28942545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solidFill>
                  <a:srgbClr val="585856"/>
                </a:solidFill>
              </a:defRPr>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solidFill>
                  <a:srgbClr val="58585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6" name="Image 5" descr="Une image contenant assis, dessin, alimentation, ordinateur&#10;&#10;Description générée automatiquement">
            <a:extLst>
              <a:ext uri="{FF2B5EF4-FFF2-40B4-BE49-F238E27FC236}">
                <a16:creationId xmlns:a16="http://schemas.microsoft.com/office/drawing/2014/main" id="{4F35E6AB-70DF-3349-A3DA-19630A20363F}"/>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38582274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27524353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D1C8650D-8D05-4603-BD3E-90B0FCC47239}"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7" name="Imag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29832185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D1C8650D-8D05-4603-BD3E-90B0FCC47239}"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4273300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D1C8650D-8D05-4603-BD3E-90B0FCC47239}" type="datetimeFigureOut">
              <a:rPr lang="en-US" smtClean="0"/>
              <a:t>11/18/21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630010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963084" y="2493953"/>
            <a:ext cx="10363200" cy="1362075"/>
          </a:xfrm>
        </p:spPr>
        <p:txBody>
          <a:bodyPr anchor="ctr">
            <a:noAutofit/>
          </a:bodyPr>
          <a:lstStyle>
            <a:lvl1pPr algn="l">
              <a:defRPr sz="3200" b="1" cap="all">
                <a:solidFill>
                  <a:srgbClr val="0B4491"/>
                </a:solidFill>
              </a:defRPr>
            </a:lvl1pPr>
          </a:lstStyle>
          <a:p>
            <a:r>
              <a:rPr lang="fr-FR" noProof="0"/>
              <a:t>Modifiez le style du titre</a:t>
            </a:r>
          </a:p>
        </p:txBody>
      </p:sp>
      <p:sp>
        <p:nvSpPr>
          <p:cNvPr id="5" name="Espace réservé du pied de page 4"/>
          <p:cNvSpPr>
            <a:spLocks noGrp="1"/>
          </p:cNvSpPr>
          <p:nvPr>
            <p:ph type="ftr" sz="quarter" idx="11"/>
          </p:nvPr>
        </p:nvSpPr>
        <p:spPr/>
        <p:txBody>
          <a:bodyPr/>
          <a:lstStyle/>
          <a:p>
            <a:r>
              <a:rPr lang="fr-FR" noProof="0"/>
              <a:t>Titre de la Présentation – Lieu et Pays – Date Jour Mois Année</a:t>
            </a: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D1C8650D-8D05-4603-BD3E-90B0FCC47239}" type="datetimeFigureOut">
              <a:rPr lang="en-US" smtClean="0"/>
              <a:t>11/18/21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5856671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1C8650D-8D05-4603-BD3E-90B0FCC47239}" type="datetimeFigureOut">
              <a:rPr lang="en-US" smtClean="0"/>
              <a:t>11/18/21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41528243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1C8650D-8D05-4603-BD3E-90B0FCC47239}"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39309083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1C8650D-8D05-4603-BD3E-90B0FCC47239}"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9292455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5909576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0B449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D1C8650D-8D05-4603-BD3E-90B0FCC47239}"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B6853BB-F7E5-43EF-A0B6-FB441CB87D03}" type="slidenum">
              <a:rPr lang="en-US" smtClean="0"/>
              <a:t>‹N°›</a:t>
            </a:fld>
            <a:endParaRPr lang="en-US"/>
          </a:p>
        </p:txBody>
      </p:sp>
    </p:spTree>
    <p:extLst>
      <p:ext uri="{BB962C8B-B14F-4D97-AF65-F5344CB8AC3E}">
        <p14:creationId xmlns:p14="http://schemas.microsoft.com/office/powerpoint/2010/main" val="15243304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1029468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pic>
        <p:nvPicPr>
          <p:cNvPr id="6" name="Image 5" descr="Une image contenant assis, dessin, alimentation, ordinateur&#10;&#10;Description générée automatiquement">
            <a:extLst>
              <a:ext uri="{FF2B5EF4-FFF2-40B4-BE49-F238E27FC236}">
                <a16:creationId xmlns:a16="http://schemas.microsoft.com/office/drawing/2014/main" id="{873A6582-3E2F-494E-AF93-9E0A9BBB7FA5}"/>
              </a:ext>
            </a:extLst>
          </p:cNvPr>
          <p:cNvPicPr>
            <a:picLocks noChangeAspect="1"/>
          </p:cNvPicPr>
          <p:nvPr userDrawn="1"/>
        </p:nvPicPr>
        <p:blipFill>
          <a:blip r:embed="rId2"/>
          <a:stretch>
            <a:fillRect/>
          </a:stretch>
        </p:blipFill>
        <p:spPr>
          <a:xfrm>
            <a:off x="3015139" y="5013176"/>
            <a:ext cx="8054229" cy="1323983"/>
          </a:xfrm>
          <a:prstGeom prst="rect">
            <a:avLst/>
          </a:prstGeom>
        </p:spPr>
      </p:pic>
    </p:spTree>
    <p:extLst>
      <p:ext uri="{BB962C8B-B14F-4D97-AF65-F5344CB8AC3E}">
        <p14:creationId xmlns:p14="http://schemas.microsoft.com/office/powerpoint/2010/main" val="23418329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245605086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91C43B6D-4CC3-400A-85B3-A0ED0D7D4785}"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pic>
        <p:nvPicPr>
          <p:cNvPr id="7" name="Imag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729715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noProof="0"/>
              <a:t>Modifiez le style du titre</a:t>
            </a:r>
          </a:p>
        </p:txBody>
      </p:sp>
      <p:sp>
        <p:nvSpPr>
          <p:cNvPr id="3" name="Espace réservé du contenu 2"/>
          <p:cNvSpPr>
            <a:spLocks noGrp="1"/>
          </p:cNvSpPr>
          <p:nvPr>
            <p:ph sz="half" idx="1"/>
          </p:nvPr>
        </p:nvSpPr>
        <p:spPr>
          <a:xfrm>
            <a:off x="609600" y="1125538"/>
            <a:ext cx="5384800" cy="5000625"/>
          </a:xfrm>
          <a:prstGeom prst="rect">
            <a:avLst/>
          </a:prstGeom>
        </p:spPr>
        <p:txBody>
          <a:bodyPr/>
          <a:lstStyle>
            <a:lvl1pPr>
              <a:defRPr sz="1600"/>
            </a:lvl1pPr>
            <a:lvl2pPr>
              <a:defRPr sz="1400"/>
            </a:lvl2pPr>
            <a:lvl3pPr>
              <a:defRPr sz="1200"/>
            </a:lvl3pPr>
            <a:lvl4pPr>
              <a:defRPr sz="1200"/>
            </a:lvl4pPr>
            <a:lvl5pPr marL="1260000">
              <a:buNone/>
              <a:defRPr sz="1200"/>
            </a:lvl5pPr>
            <a:lvl6pPr>
              <a:defRPr sz="18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
        <p:nvSpPr>
          <p:cNvPr id="4" name="Espace réservé du contenu 3"/>
          <p:cNvSpPr>
            <a:spLocks noGrp="1"/>
          </p:cNvSpPr>
          <p:nvPr>
            <p:ph sz="half" idx="2"/>
          </p:nvPr>
        </p:nvSpPr>
        <p:spPr>
          <a:xfrm>
            <a:off x="6197600" y="1125538"/>
            <a:ext cx="5384800" cy="5000625"/>
          </a:xfrm>
          <a:prstGeom prst="rect">
            <a:avLst/>
          </a:prstGeom>
        </p:spPr>
        <p:txBody>
          <a:bodyPr/>
          <a:lstStyle>
            <a:lvl1pPr>
              <a:defRPr sz="1600"/>
            </a:lvl1pPr>
            <a:lvl2pPr>
              <a:defRPr sz="1400"/>
            </a:lvl2pPr>
            <a:lvl3pPr>
              <a:defRPr sz="1200"/>
            </a:lvl3pPr>
            <a:lvl4pPr>
              <a:defRPr sz="1200"/>
            </a:lvl4pPr>
            <a:lvl5pPr marL="1260000">
              <a:buNone/>
              <a:defRPr sz="1200"/>
            </a:lvl5pPr>
            <a:lvl6pPr>
              <a:defRPr sz="1800"/>
            </a:lvl6pPr>
            <a:lvl7pPr>
              <a:defRPr sz="1800"/>
            </a:lvl7pPr>
            <a:lvl8pPr>
              <a:defRPr sz="1800"/>
            </a:lvl8pPr>
            <a:lvl9pPr>
              <a:defRPr sz="1800"/>
            </a:lvl9pPr>
          </a:lstStyle>
          <a:p>
            <a:pPr lvl="0"/>
            <a:r>
              <a:rPr lang="fr-FR" noProof="0"/>
              <a:t>Cliquez pour modifier les styles du texte du masque</a:t>
            </a:r>
          </a:p>
          <a:p>
            <a:pPr lvl="1"/>
            <a:r>
              <a:rPr lang="fr-FR" noProof="0"/>
              <a:t>Deuxième niveau</a:t>
            </a:r>
          </a:p>
          <a:p>
            <a:pPr lvl="2"/>
            <a:r>
              <a:rPr lang="fr-FR" noProof="0"/>
              <a:t>Troisième niveau</a:t>
            </a:r>
          </a:p>
          <a:p>
            <a:pPr lvl="3"/>
            <a:r>
              <a:rPr lang="fr-FR" noProof="0"/>
              <a:t>Quatrième niveau</a:t>
            </a:r>
          </a:p>
        </p:txBody>
      </p:sp>
      <p:sp>
        <p:nvSpPr>
          <p:cNvPr id="6" name="Espace réservé du pied de page 5"/>
          <p:cNvSpPr>
            <a:spLocks noGrp="1"/>
          </p:cNvSpPr>
          <p:nvPr>
            <p:ph type="ftr" sz="quarter" idx="11"/>
          </p:nvPr>
        </p:nvSpPr>
        <p:spPr/>
        <p:txBody>
          <a:bodyPr/>
          <a:lstStyle/>
          <a:p>
            <a:r>
              <a:rPr lang="fr-FR" noProof="0"/>
              <a:t>Titre de la Présentation – Lieu et Pays – Date Jour Mois Année</a:t>
            </a:r>
          </a:p>
        </p:txBody>
      </p:sp>
      <p:sp>
        <p:nvSpPr>
          <p:cNvPr id="7" name="Espace réservé du numéro de diapositive 6"/>
          <p:cNvSpPr>
            <a:spLocks noGrp="1"/>
          </p:cNvSpPr>
          <p:nvPr>
            <p:ph type="sldNum" sz="quarter" idx="12"/>
          </p:nvPr>
        </p:nvSpPr>
        <p:spPr/>
        <p:txBody>
          <a:bodyPr/>
          <a:lstStyle/>
          <a:p>
            <a:fld id="{21F90BE8-D879-4F46-ACF9-7BCC67DCFB75}" type="slidenum">
              <a:rPr lang="fr-FR" smtClean="0"/>
              <a:pPr/>
              <a:t>‹N°›</a:t>
            </a:fld>
            <a:endParaRPr lang="fr-F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p:cNvSpPr>
            <a:spLocks noGrp="1"/>
          </p:cNvSpPr>
          <p:nvPr>
            <p:ph type="dt" sz="half" idx="10"/>
          </p:nvPr>
        </p:nvSpPr>
        <p:spPr/>
        <p:txBody>
          <a:bodyPr/>
          <a:lstStyle/>
          <a:p>
            <a:fld id="{91C43B6D-4CC3-400A-85B3-A0ED0D7D4785}"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364794850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grpSp>
        <p:nvGrpSpPr>
          <p:cNvPr id="10" name="Groupe 9"/>
          <p:cNvGrpSpPr/>
          <p:nvPr userDrawn="1"/>
        </p:nvGrpSpPr>
        <p:grpSpPr>
          <a:xfrm>
            <a:off x="335360" y="244049"/>
            <a:ext cx="11521280" cy="6281295"/>
            <a:chOff x="335360" y="244049"/>
            <a:chExt cx="11521280" cy="6281295"/>
          </a:xfrm>
        </p:grpSpPr>
        <p:sp>
          <p:nvSpPr>
            <p:cNvPr id="11" name="Rectangle 10"/>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2" name="Imag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p:cNvSpPr>
            <a:spLocks noGrp="1"/>
          </p:cNvSpPr>
          <p:nvPr>
            <p:ph type="dt" sz="half" idx="10"/>
          </p:nvPr>
        </p:nvSpPr>
        <p:spPr/>
        <p:txBody>
          <a:bodyPr/>
          <a:lstStyle/>
          <a:p>
            <a:fld id="{91C43B6D-4CC3-400A-85B3-A0ED0D7D4785}" type="datetimeFigureOut">
              <a:rPr lang="en-US" smtClean="0"/>
              <a:t>11/18/21</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282556262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grpSp>
        <p:nvGrpSpPr>
          <p:cNvPr id="6" name="Groupe 5"/>
          <p:cNvGrpSpPr/>
          <p:nvPr userDrawn="1"/>
        </p:nvGrpSpPr>
        <p:grpSpPr>
          <a:xfrm>
            <a:off x="335360" y="244049"/>
            <a:ext cx="11521280" cy="6281295"/>
            <a:chOff x="335360" y="244049"/>
            <a:chExt cx="11521280" cy="6281295"/>
          </a:xfrm>
        </p:grpSpPr>
        <p:sp>
          <p:nvSpPr>
            <p:cNvPr id="7" name="Rectangle 6"/>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e la date 2"/>
          <p:cNvSpPr>
            <a:spLocks noGrp="1"/>
          </p:cNvSpPr>
          <p:nvPr>
            <p:ph type="dt" sz="half" idx="10"/>
          </p:nvPr>
        </p:nvSpPr>
        <p:spPr/>
        <p:txBody>
          <a:bodyPr/>
          <a:lstStyle/>
          <a:p>
            <a:fld id="{91C43B6D-4CC3-400A-85B3-A0ED0D7D4785}" type="datetimeFigureOut">
              <a:rPr lang="en-US" smtClean="0"/>
              <a:t>11/18/21</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162082604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1C43B6D-4CC3-400A-85B3-A0ED0D7D4785}" type="datetimeFigureOut">
              <a:rPr lang="en-US" smtClean="0"/>
              <a:t>11/18/21</a:t>
            </a:fld>
            <a:endParaRPr lang="en-US"/>
          </a:p>
        </p:txBody>
      </p:sp>
      <p:sp>
        <p:nvSpPr>
          <p:cNvPr id="3" name="Espace réservé du pied de page 2"/>
          <p:cNvSpPr>
            <a:spLocks noGrp="1"/>
          </p:cNvSpPr>
          <p:nvPr>
            <p:ph type="ftr" sz="quarter" idx="11"/>
          </p:nvPr>
        </p:nvSpPr>
        <p:spPr/>
        <p:txBody>
          <a:bodyPr/>
          <a:lstStyle/>
          <a:p>
            <a:endParaRPr lang="en-US"/>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40416" y="6306741"/>
            <a:ext cx="2304256" cy="470301"/>
          </a:xfrm>
          <a:prstGeom prst="rect">
            <a:avLst/>
          </a:prstGeom>
        </p:spPr>
      </p:pic>
    </p:spTree>
    <p:extLst>
      <p:ext uri="{BB962C8B-B14F-4D97-AF65-F5344CB8AC3E}">
        <p14:creationId xmlns:p14="http://schemas.microsoft.com/office/powerpoint/2010/main" val="36707856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91C43B6D-4CC3-400A-85B3-A0ED0D7D4785}"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3626455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e 7"/>
          <p:cNvGrpSpPr/>
          <p:nvPr userDrawn="1"/>
        </p:nvGrpSpPr>
        <p:grpSpPr>
          <a:xfrm>
            <a:off x="335360" y="244049"/>
            <a:ext cx="11521280" cy="6281295"/>
            <a:chOff x="335360" y="244049"/>
            <a:chExt cx="11521280" cy="6281295"/>
          </a:xfrm>
        </p:grpSpPr>
        <p:sp>
          <p:nvSpPr>
            <p:cNvPr id="9" name="Rectangle 8"/>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91C43B6D-4CC3-400A-85B3-A0ED0D7D4785}" type="datetimeFigureOut">
              <a:rPr lang="en-US" smtClean="0"/>
              <a:t>11/18/21</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6261242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1"/>
          <p:cNvSpPr>
            <a:spLocks noGrp="1"/>
          </p:cNvSpPr>
          <p:nvPr>
            <p:ph type="title"/>
          </p:nvPr>
        </p:nvSpPr>
        <p:spPr/>
        <p:txBody>
          <a:bodyPr/>
          <a:lstStyle/>
          <a:p>
            <a:r>
              <a:rPr lang="fr-FR"/>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41469506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grpSp>
        <p:nvGrpSpPr>
          <p:cNvPr id="7" name="Groupe 6"/>
          <p:cNvGrpSpPr/>
          <p:nvPr userDrawn="1"/>
        </p:nvGrpSpPr>
        <p:grpSpPr>
          <a:xfrm>
            <a:off x="335360" y="244049"/>
            <a:ext cx="11521280" cy="6281295"/>
            <a:chOff x="335360" y="244049"/>
            <a:chExt cx="11521280" cy="6281295"/>
          </a:xfrm>
        </p:grpSpPr>
        <p:sp>
          <p:nvSpPr>
            <p:cNvPr id="8" name="Rectangle 7"/>
            <p:cNvSpPr/>
            <p:nvPr userDrawn="1"/>
          </p:nvSpPr>
          <p:spPr>
            <a:xfrm>
              <a:off x="335360" y="244049"/>
              <a:ext cx="11521280" cy="6281295"/>
            </a:xfrm>
            <a:prstGeom prst="rect">
              <a:avLst/>
            </a:prstGeom>
            <a:solidFill>
              <a:schemeClr val="bg1"/>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96600" y="6154786"/>
              <a:ext cx="289000" cy="370558"/>
            </a:xfrm>
            <a:prstGeom prst="rect">
              <a:avLst/>
            </a:prstGeom>
          </p:spPr>
        </p:pic>
      </p:grpSp>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10"/>
          </p:nvPr>
        </p:nvSpPr>
        <p:spPr/>
        <p:txBody>
          <a:bodyPr/>
          <a:lstStyle/>
          <a:p>
            <a:fld id="{91C43B6D-4CC3-400A-85B3-A0ED0D7D4785}" type="datetimeFigureOut">
              <a:rPr lang="en-US" smtClean="0"/>
              <a:t>11/18/21</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FB2ABDAF-D358-45D7-B9CA-AD4AA4C539BB}" type="slidenum">
              <a:rPr lang="en-US" smtClean="0"/>
              <a:t>‹N°›</a:t>
            </a:fld>
            <a:endParaRPr lang="en-US"/>
          </a:p>
        </p:txBody>
      </p:sp>
    </p:spTree>
    <p:extLst>
      <p:ext uri="{BB962C8B-B14F-4D97-AF65-F5344CB8AC3E}">
        <p14:creationId xmlns:p14="http://schemas.microsoft.com/office/powerpoint/2010/main" val="165636770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7" name="Image 6"/>
          <p:cNvPicPr>
            <a:picLocks noChangeAspect="1"/>
          </p:cNvPicPr>
          <p:nvPr userDrawn="1"/>
        </p:nvPicPr>
        <p:blipFill>
          <a:blip r:embed="rId2"/>
          <a:stretch>
            <a:fillRect/>
          </a:stretch>
        </p:blipFill>
        <p:spPr>
          <a:xfrm>
            <a:off x="18802" y="19577"/>
            <a:ext cx="12157196" cy="6838423"/>
          </a:xfrm>
          <a:prstGeom prst="rect">
            <a:avLst/>
          </a:prstGeom>
        </p:spPr>
      </p:pic>
      <p:sp>
        <p:nvSpPr>
          <p:cNvPr id="5" name="Titre 4"/>
          <p:cNvSpPr>
            <a:spLocks noGrp="1"/>
          </p:cNvSpPr>
          <p:nvPr>
            <p:ph type="title"/>
          </p:nvPr>
        </p:nvSpPr>
        <p:spPr>
          <a:xfrm>
            <a:off x="1584001" y="2106613"/>
            <a:ext cx="9702172" cy="1487487"/>
          </a:xfrm>
        </p:spPr>
        <p:txBody>
          <a:bodyPr lIns="0" rIns="0" anchor="b">
            <a:noAutofit/>
          </a:bodyPr>
          <a:lstStyle>
            <a:lvl1pPr>
              <a:defRPr sz="3200">
                <a:solidFill>
                  <a:srgbClr val="0B4491"/>
                </a:solidFill>
              </a:defRPr>
            </a:lvl1pPr>
          </a:lstStyle>
          <a:p>
            <a:r>
              <a:rPr lang="fr-FR" noProof="0"/>
              <a:t>Modifiez le style du titre</a:t>
            </a:r>
          </a:p>
        </p:txBody>
      </p:sp>
      <p:sp>
        <p:nvSpPr>
          <p:cNvPr id="16" name="Espace réservé du texte 15"/>
          <p:cNvSpPr>
            <a:spLocks noGrp="1"/>
          </p:cNvSpPr>
          <p:nvPr>
            <p:ph type="body" sz="quarter" idx="10" hasCustomPrompt="1"/>
          </p:nvPr>
        </p:nvSpPr>
        <p:spPr>
          <a:xfrm>
            <a:off x="1584001" y="3638550"/>
            <a:ext cx="9702172" cy="1778000"/>
          </a:xfrm>
        </p:spPr>
        <p:txBody>
          <a:bodyPr lIns="0" rIns="0">
            <a:noAutofit/>
          </a:bodyPr>
          <a:lstStyle>
            <a:lvl1pPr marL="0" indent="0">
              <a:buNone/>
              <a:defRPr>
                <a:solidFill>
                  <a:srgbClr val="0B4491"/>
                </a:solidFill>
              </a:defRPr>
            </a:lvl1pPr>
          </a:lstStyle>
          <a:p>
            <a:pPr lvl="0"/>
            <a:r>
              <a:rPr lang="fr-FR" noProof="0"/>
              <a:t>Cliquez pour modifier les styles des sous-titres du masque</a:t>
            </a:r>
          </a:p>
        </p:txBody>
      </p:sp>
      <p:pic>
        <p:nvPicPr>
          <p:cNvPr id="6" name="Image 5" descr="Une image contenant assis, dessin, alimentation, ordinateur&#10;&#10;Description générée automatiquement">
            <a:extLst>
              <a:ext uri="{FF2B5EF4-FFF2-40B4-BE49-F238E27FC236}">
                <a16:creationId xmlns:a16="http://schemas.microsoft.com/office/drawing/2014/main" id="{3D5BC179-57FC-5449-9ECB-2C496AFA7C3A}"/>
              </a:ext>
            </a:extLst>
          </p:cNvPr>
          <p:cNvPicPr>
            <a:picLocks noChangeAspect="1"/>
          </p:cNvPicPr>
          <p:nvPr userDrawn="1"/>
        </p:nvPicPr>
        <p:blipFill>
          <a:blip r:embed="rId3"/>
          <a:stretch>
            <a:fillRect/>
          </a:stretch>
        </p:blipFill>
        <p:spPr>
          <a:xfrm>
            <a:off x="1533705" y="4388957"/>
            <a:ext cx="8054229" cy="1323983"/>
          </a:xfrm>
          <a:prstGeom prst="rect">
            <a:avLst/>
          </a:prstGeom>
        </p:spPr>
      </p:pic>
    </p:spTree>
    <p:extLst>
      <p:ext uri="{BB962C8B-B14F-4D97-AF65-F5344CB8AC3E}">
        <p14:creationId xmlns:p14="http://schemas.microsoft.com/office/powerpoint/2010/main" val="1293517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phique barres">
    <p:spTree>
      <p:nvGrpSpPr>
        <p:cNvPr id="1" name=""/>
        <p:cNvGrpSpPr/>
        <p:nvPr/>
      </p:nvGrpSpPr>
      <p:grpSpPr>
        <a:xfrm>
          <a:off x="0" y="0"/>
          <a:ext cx="0" cy="0"/>
          <a:chOff x="0" y="0"/>
          <a:chExt cx="0" cy="0"/>
        </a:xfrm>
      </p:grpSpPr>
      <p:sp>
        <p:nvSpPr>
          <p:cNvPr id="8" name="Rectangle 7"/>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695600"/>
            <a:ext cx="10958400" cy="4284000"/>
          </a:xfrm>
          <a:prstGeom prst="rect">
            <a:avLst/>
          </a:prstGeom>
        </p:spPr>
        <p:txBody>
          <a:bodyPr/>
          <a:lstStyle>
            <a:lvl1pPr>
              <a:defRPr/>
            </a:lvl1pPr>
          </a:lstStyle>
          <a:p>
            <a:pPr lvl="0"/>
            <a:r>
              <a:rPr lang="fr-FR"/>
              <a:t>Graphique barres</a:t>
            </a:r>
          </a:p>
        </p:txBody>
      </p:sp>
      <p:sp>
        <p:nvSpPr>
          <p:cNvPr id="6" name="Espace réservé du numéro de diapositive 5"/>
          <p:cNvSpPr>
            <a:spLocks noGrp="1"/>
          </p:cNvSpPr>
          <p:nvPr>
            <p:ph type="sldNum" sz="quarter" idx="12"/>
          </p:nvPr>
        </p:nvSpPr>
        <p:spPr>
          <a:xfrm>
            <a:off x="5447928" y="6525344"/>
            <a:ext cx="967317" cy="329070"/>
          </a:xfrm>
        </p:spPr>
        <p:txBody>
          <a:bodyPr/>
          <a:lstStyle/>
          <a:p>
            <a:fld id="{21F90BE8-D879-4F46-ACF9-7BCC67DCFB75}" type="slidenum">
              <a:rPr lang="fr-FR" smtClean="0"/>
              <a:pPr/>
              <a:t>‹N°›</a:t>
            </a:fld>
            <a:endParaRPr lang="fr-FR"/>
          </a:p>
        </p:txBody>
      </p:sp>
      <p:sp>
        <p:nvSpPr>
          <p:cNvPr id="7" name="Espace réservé du texte 7"/>
          <p:cNvSpPr>
            <a:spLocks noGrp="1"/>
          </p:cNvSpPr>
          <p:nvPr>
            <p:ph type="body" sz="quarter" idx="13" hasCustomPrompt="1"/>
          </p:nvPr>
        </p:nvSpPr>
        <p:spPr>
          <a:xfrm>
            <a:off x="3023659" y="1418400"/>
            <a:ext cx="6144683" cy="338554"/>
          </a:xfrm>
        </p:spPr>
        <p:txBody>
          <a:bodyPr wrap="square" anchor="t" anchorCtr="1">
            <a:spAutoFit/>
          </a:bodyPr>
          <a:lstStyle>
            <a:lvl1pPr algn="ctr">
              <a:buNone/>
              <a:defRPr sz="1600"/>
            </a:lvl1pPr>
          </a:lstStyle>
          <a:p>
            <a:pPr lvl="0"/>
            <a:r>
              <a:rPr lang="fr-FR"/>
              <a:t>Titre graph type barres</a:t>
            </a:r>
          </a:p>
        </p:txBody>
      </p:sp>
      <p:sp>
        <p:nvSpPr>
          <p:cNvPr id="9"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ux Graphiques barres">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972000"/>
            <a:ext cx="10958400" cy="2484000"/>
          </a:xfrm>
          <a:prstGeom prst="rect">
            <a:avLst/>
          </a:prstGeom>
        </p:spPr>
        <p:txBody>
          <a:bodyPr/>
          <a:lstStyle>
            <a:lvl1pPr>
              <a:defRPr/>
            </a:lvl1pPr>
          </a:lstStyle>
          <a:p>
            <a:pPr lvl="0"/>
            <a:r>
              <a:rPr lang="fr-FR"/>
              <a:t>Graphique barres</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8" name="Espace réservé du contenu 2"/>
          <p:cNvSpPr>
            <a:spLocks noGrp="1"/>
          </p:cNvSpPr>
          <p:nvPr>
            <p:ph idx="13" hasCustomPrompt="1"/>
          </p:nvPr>
        </p:nvSpPr>
        <p:spPr>
          <a:xfrm>
            <a:off x="609600" y="3510000"/>
            <a:ext cx="10958400" cy="2484000"/>
          </a:xfrm>
          <a:prstGeom prst="rect">
            <a:avLst/>
          </a:prstGeom>
        </p:spPr>
        <p:txBody>
          <a:bodyPr/>
          <a:lstStyle>
            <a:lvl1pPr>
              <a:defRPr/>
            </a:lvl1pPr>
          </a:lstStyle>
          <a:p>
            <a:pPr lvl="0"/>
            <a:r>
              <a:rPr lang="fr-FR"/>
              <a:t>Graphique barres</a:t>
            </a: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aphique anneau">
    <p:spTree>
      <p:nvGrpSpPr>
        <p:cNvPr id="1" name=""/>
        <p:cNvGrpSpPr/>
        <p:nvPr/>
      </p:nvGrpSpPr>
      <p:grpSpPr>
        <a:xfrm>
          <a:off x="0" y="0"/>
          <a:ext cx="0" cy="0"/>
          <a:chOff x="0" y="0"/>
          <a:chExt cx="0" cy="0"/>
        </a:xfrm>
      </p:grpSpPr>
      <p:sp>
        <p:nvSpPr>
          <p:cNvPr id="9" name="Rectangle 8"/>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767600"/>
            <a:ext cx="10958400" cy="4248000"/>
          </a:xfrm>
          <a:prstGeom prst="rect">
            <a:avLst/>
          </a:prstGeom>
        </p:spPr>
        <p:txBody>
          <a:bodyPr/>
          <a:lstStyle>
            <a:lvl1pPr>
              <a:defRPr/>
            </a:lvl1pPr>
          </a:lstStyle>
          <a:p>
            <a:pPr lvl="0"/>
            <a:r>
              <a:rPr lang="fr-FR"/>
              <a:t>Graphique anneau</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8" name="Espace réservé du texte 7"/>
          <p:cNvSpPr>
            <a:spLocks noGrp="1"/>
          </p:cNvSpPr>
          <p:nvPr>
            <p:ph type="body" sz="quarter" idx="13" hasCustomPrompt="1"/>
          </p:nvPr>
        </p:nvSpPr>
        <p:spPr>
          <a:xfrm>
            <a:off x="3023659" y="1418400"/>
            <a:ext cx="6144683" cy="338554"/>
          </a:xfrm>
        </p:spPr>
        <p:txBody>
          <a:bodyPr wrap="square" anchor="t" anchorCtr="1">
            <a:spAutoFit/>
          </a:bodyPr>
          <a:lstStyle>
            <a:lvl1pPr algn="ctr">
              <a:buNone/>
              <a:defRPr sz="1600"/>
            </a:lvl1pPr>
          </a:lstStyle>
          <a:p>
            <a:pPr lvl="0"/>
            <a:r>
              <a:rPr lang="fr-FR"/>
              <a:t>Titre graph type anneau</a:t>
            </a: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10" name="Imag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au">
    <p:spTree>
      <p:nvGrpSpPr>
        <p:cNvPr id="1" name=""/>
        <p:cNvGrpSpPr/>
        <p:nvPr/>
      </p:nvGrpSpPr>
      <p:grpSpPr>
        <a:xfrm>
          <a:off x="0" y="0"/>
          <a:ext cx="0" cy="0"/>
          <a:chOff x="0" y="0"/>
          <a:chExt cx="0" cy="0"/>
        </a:xfrm>
      </p:grpSpPr>
      <p:sp>
        <p:nvSpPr>
          <p:cNvPr id="8" name="Rectangle 7"/>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re 1"/>
          <p:cNvSpPr>
            <a:spLocks noGrp="1"/>
          </p:cNvSpPr>
          <p:nvPr>
            <p:ph type="title"/>
          </p:nvPr>
        </p:nvSpPr>
        <p:spPr/>
        <p:txBody>
          <a:bodyPr/>
          <a:lstStyle>
            <a:lvl1pPr>
              <a:defRPr>
                <a:solidFill>
                  <a:srgbClr val="0B4491"/>
                </a:solidFill>
              </a:defRPr>
            </a:lvl1pPr>
          </a:lstStyle>
          <a:p>
            <a:r>
              <a:rPr lang="fr-FR"/>
              <a:t>Modifiez le style du titre</a:t>
            </a:r>
          </a:p>
        </p:txBody>
      </p:sp>
      <p:sp>
        <p:nvSpPr>
          <p:cNvPr id="3" name="Espace réservé du contenu 2"/>
          <p:cNvSpPr>
            <a:spLocks noGrp="1"/>
          </p:cNvSpPr>
          <p:nvPr>
            <p:ph idx="1" hasCustomPrompt="1"/>
          </p:nvPr>
        </p:nvSpPr>
        <p:spPr>
          <a:xfrm>
            <a:off x="609600" y="1125538"/>
            <a:ext cx="10957984" cy="4896000"/>
          </a:xfrm>
          <a:prstGeom prst="rect">
            <a:avLst/>
          </a:prstGeom>
        </p:spPr>
        <p:txBody>
          <a:bodyPr anchor="t" anchorCtr="0"/>
          <a:lstStyle>
            <a:lvl1pPr>
              <a:defRPr/>
            </a:lvl1pPr>
          </a:lstStyle>
          <a:p>
            <a:pPr lvl="0"/>
            <a:r>
              <a:rPr lang="fr-FR"/>
              <a:t>Tableau</a:t>
            </a:r>
          </a:p>
        </p:txBody>
      </p:sp>
      <p:sp>
        <p:nvSpPr>
          <p:cNvPr id="5" name="Espace réservé du pied de page 4"/>
          <p:cNvSpPr>
            <a:spLocks noGrp="1"/>
          </p:cNvSpPr>
          <p:nvPr>
            <p:ph type="ftr" sz="quarter" idx="11"/>
          </p:nvPr>
        </p:nvSpPr>
        <p:spPr/>
        <p:txBody>
          <a:bodyPr/>
          <a:lstStyle/>
          <a:p>
            <a:r>
              <a:rPr lang="fr-FR"/>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sp>
        <p:nvSpPr>
          <p:cNvPr id="7" name="Espace réservé du texte 8"/>
          <p:cNvSpPr>
            <a:spLocks noGrp="1"/>
          </p:cNvSpPr>
          <p:nvPr>
            <p:ph type="body" sz="quarter" idx="14" hasCustomPrompt="1"/>
          </p:nvPr>
        </p:nvSpPr>
        <p:spPr>
          <a:xfrm>
            <a:off x="609601" y="6021388"/>
            <a:ext cx="4237567" cy="215900"/>
          </a:xfrm>
        </p:spPr>
        <p:txBody>
          <a:bodyPr lIns="0">
            <a:noAutofit/>
          </a:bodyPr>
          <a:lstStyle>
            <a:lvl1pPr marL="0" indent="0">
              <a:buFont typeface="Arial" pitchFamily="34" charset="0"/>
              <a:buNone/>
              <a:defRPr sz="900"/>
            </a:lvl1pPr>
            <a:lvl2pPr marL="0" indent="0">
              <a:buNone/>
              <a:defRPr/>
            </a:lvl2pPr>
            <a:lvl3pPr>
              <a:buNone/>
              <a:defRPr/>
            </a:lvl3pPr>
            <a:lvl4pPr>
              <a:buNone/>
              <a:defRPr/>
            </a:lvl4pPr>
            <a:lvl5pPr>
              <a:buFont typeface="Arial" pitchFamily="34" charset="0"/>
              <a:buNone/>
              <a:defRPr/>
            </a:lvl5pPr>
          </a:lstStyle>
          <a:p>
            <a:pPr lvl="0"/>
            <a:r>
              <a:rPr lang="fr-FR"/>
              <a:t>Source</a:t>
            </a:r>
          </a:p>
        </p:txBody>
      </p:sp>
      <p:pic>
        <p:nvPicPr>
          <p:cNvPr id="9" name="Imag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300454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re seul">
    <p:spTree>
      <p:nvGrpSpPr>
        <p:cNvPr id="1" name=""/>
        <p:cNvGrpSpPr/>
        <p:nvPr/>
      </p:nvGrpSpPr>
      <p:grpSpPr>
        <a:xfrm>
          <a:off x="0" y="0"/>
          <a:ext cx="0" cy="0"/>
          <a:chOff x="0" y="0"/>
          <a:chExt cx="0" cy="0"/>
        </a:xfrm>
      </p:grpSpPr>
      <p:sp>
        <p:nvSpPr>
          <p:cNvPr id="7" name="Rectangle 6"/>
          <p:cNvSpPr/>
          <p:nvPr userDrawn="1"/>
        </p:nvSpPr>
        <p:spPr>
          <a:xfrm>
            <a:off x="335360" y="244049"/>
            <a:ext cx="11521280" cy="6281295"/>
          </a:xfrm>
          <a:prstGeom prst="rect">
            <a:avLst/>
          </a:prstGeom>
          <a:solidFill>
            <a:schemeClr val="bg1"/>
          </a:solidFill>
          <a:ln>
            <a:solidFill>
              <a:srgbClr val="00206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406DA9"/>
              </a:solidFill>
            </a:endParaRPr>
          </a:p>
        </p:txBody>
      </p:sp>
      <p:sp>
        <p:nvSpPr>
          <p:cNvPr id="2" name="Titre 1"/>
          <p:cNvSpPr>
            <a:spLocks noGrp="1"/>
          </p:cNvSpPr>
          <p:nvPr>
            <p:ph type="title"/>
          </p:nvPr>
        </p:nvSpPr>
        <p:spPr/>
        <p:txBody>
          <a:bodyPr/>
          <a:lstStyle>
            <a:lvl1pPr>
              <a:defRPr>
                <a:solidFill>
                  <a:srgbClr val="0B4491"/>
                </a:solidFill>
              </a:defRPr>
            </a:lvl1pPr>
          </a:lstStyle>
          <a:p>
            <a:r>
              <a:rPr lang="fr-FR" noProof="0"/>
              <a:t>Modifiez le style du titre</a:t>
            </a:r>
          </a:p>
        </p:txBody>
      </p:sp>
      <p:sp>
        <p:nvSpPr>
          <p:cNvPr id="5" name="Espace réservé du pied de page 4"/>
          <p:cNvSpPr>
            <a:spLocks noGrp="1"/>
          </p:cNvSpPr>
          <p:nvPr>
            <p:ph type="ftr" sz="quarter" idx="11"/>
          </p:nvPr>
        </p:nvSpPr>
        <p:spPr/>
        <p:txBody>
          <a:bodyPr/>
          <a:lstStyle/>
          <a:p>
            <a:r>
              <a:rPr lang="fr-FR" noProof="0"/>
              <a:t>Titre de la Présentation – Lieu et Pays – Date Jour Mois Année</a:t>
            </a:r>
          </a:p>
        </p:txBody>
      </p:sp>
      <p:sp>
        <p:nvSpPr>
          <p:cNvPr id="6" name="Espace réservé du numéro de diapositive 5"/>
          <p:cNvSpPr>
            <a:spLocks noGrp="1"/>
          </p:cNvSpPr>
          <p:nvPr>
            <p:ph type="sldNum" sz="quarter" idx="12"/>
          </p:nvPr>
        </p:nvSpPr>
        <p:spPr/>
        <p:txBody>
          <a:bodyPr/>
          <a:lstStyle/>
          <a:p>
            <a:fld id="{21F90BE8-D879-4F46-ACF9-7BCC67DCFB75}" type="slidenum">
              <a:rPr lang="fr-FR" smtClean="0"/>
              <a:pPr/>
              <a:t>‹N°›</a:t>
            </a:fld>
            <a:endParaRPr lang="fr-FR"/>
          </a:p>
        </p:txBody>
      </p:sp>
      <p:pic>
        <p:nvPicPr>
          <p:cNvPr id="8" name="Imag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524696" y="6154786"/>
            <a:ext cx="289000" cy="370558"/>
          </a:xfrm>
          <a:prstGeom prst="rect">
            <a:avLst/>
          </a:prstGeom>
        </p:spPr>
      </p:pic>
    </p:spTree>
    <p:extLst>
      <p:ext uri="{BB962C8B-B14F-4D97-AF65-F5344CB8AC3E}">
        <p14:creationId xmlns:p14="http://schemas.microsoft.com/office/powerpoint/2010/main" val="2957685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image" Target="../media/image5.png"/><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heme" Target="../theme/theme2.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3" name="Image 12"/>
          <p:cNvPicPr>
            <a:picLocks noChangeAspect="1"/>
          </p:cNvPicPr>
          <p:nvPr userDrawn="1"/>
        </p:nvPicPr>
        <p:blipFill>
          <a:blip r:embed="rId12"/>
          <a:stretch>
            <a:fillRect/>
          </a:stretch>
        </p:blipFill>
        <p:spPr>
          <a:xfrm>
            <a:off x="18802" y="19577"/>
            <a:ext cx="12157196" cy="6838423"/>
          </a:xfrm>
          <a:prstGeom prst="rect">
            <a:avLst/>
          </a:prstGeom>
        </p:spPr>
      </p:pic>
      <p:sp>
        <p:nvSpPr>
          <p:cNvPr id="2" name="Espace réservé du titre 1"/>
          <p:cNvSpPr>
            <a:spLocks noGrp="1"/>
          </p:cNvSpPr>
          <p:nvPr>
            <p:ph type="title"/>
          </p:nvPr>
        </p:nvSpPr>
        <p:spPr>
          <a:xfrm>
            <a:off x="609600" y="274638"/>
            <a:ext cx="10957984" cy="635000"/>
          </a:xfrm>
          <a:prstGeom prst="rect">
            <a:avLst/>
          </a:prstGeom>
          <a:noFill/>
        </p:spPr>
        <p:txBody>
          <a:bodyPr vert="horz" lIns="91440" tIns="45720" rIns="91440" bIns="45720" rtlCol="0" anchor="t">
            <a:noAutofit/>
          </a:bodyPr>
          <a:lstStyle/>
          <a:p>
            <a:r>
              <a:rPr lang="fr-FR" noProof="0"/>
              <a:t>Cliquez et modifiez le titre</a:t>
            </a:r>
          </a:p>
        </p:txBody>
      </p:sp>
      <p:sp>
        <p:nvSpPr>
          <p:cNvPr id="5" name="Espace réservé du pied de page 4"/>
          <p:cNvSpPr>
            <a:spLocks noGrp="1"/>
          </p:cNvSpPr>
          <p:nvPr>
            <p:ph type="ftr" sz="quarter" idx="3"/>
          </p:nvPr>
        </p:nvSpPr>
        <p:spPr>
          <a:xfrm>
            <a:off x="609600" y="6411917"/>
            <a:ext cx="7416800" cy="365125"/>
          </a:xfrm>
          <a:prstGeom prst="rect">
            <a:avLst/>
          </a:prstGeom>
        </p:spPr>
        <p:txBody>
          <a:bodyPr vert="horz" lIns="0" tIns="45720" rIns="91440" bIns="45720" rtlCol="0" anchor="ctr"/>
          <a:lstStyle>
            <a:lvl1pPr algn="l">
              <a:defRPr sz="900">
                <a:solidFill>
                  <a:schemeClr val="tx1"/>
                </a:solidFill>
                <a:latin typeface="+mn-lt"/>
                <a:cs typeface="Helvetica"/>
              </a:defRPr>
            </a:lvl1pPr>
          </a:lstStyle>
          <a:p>
            <a:r>
              <a:rPr lang="fr-FR"/>
              <a:t>Titre de la Présentation – Lieu et Pays – Date Jour Mois Année</a:t>
            </a:r>
          </a:p>
        </p:txBody>
      </p:sp>
      <p:sp>
        <p:nvSpPr>
          <p:cNvPr id="6" name="Espace réservé du numéro de diapositive 5"/>
          <p:cNvSpPr>
            <a:spLocks noGrp="1"/>
          </p:cNvSpPr>
          <p:nvPr>
            <p:ph type="sldNum" sz="quarter" idx="4"/>
          </p:nvPr>
        </p:nvSpPr>
        <p:spPr>
          <a:xfrm>
            <a:off x="8737600" y="6411917"/>
            <a:ext cx="967317" cy="365125"/>
          </a:xfrm>
          <a:prstGeom prst="rect">
            <a:avLst/>
          </a:prstGeom>
        </p:spPr>
        <p:txBody>
          <a:bodyPr vert="horz" lIns="91440" tIns="45720" rIns="91440" bIns="45720" rtlCol="0" anchor="ctr"/>
          <a:lstStyle>
            <a:lvl1pPr algn="r">
              <a:defRPr sz="1200">
                <a:solidFill>
                  <a:schemeClr val="tx1">
                    <a:tint val="75000"/>
                  </a:schemeClr>
                </a:solidFill>
                <a:latin typeface="+mn-lt"/>
                <a:cs typeface="Helvetica"/>
              </a:defRPr>
            </a:lvl1pPr>
          </a:lstStyle>
          <a:p>
            <a:fld id="{21F90BE8-D879-4F46-ACF9-7BCC67DCFB75}" type="slidenum">
              <a:rPr lang="fr-FR" smtClean="0"/>
              <a:pPr/>
              <a:t>‹N°›</a:t>
            </a:fld>
            <a:endParaRPr lang="fr-FR"/>
          </a:p>
        </p:txBody>
      </p:sp>
      <p:sp>
        <p:nvSpPr>
          <p:cNvPr id="4" name="Espace réservé du texte 3"/>
          <p:cNvSpPr>
            <a:spLocks noGrp="1"/>
          </p:cNvSpPr>
          <p:nvPr>
            <p:ph type="body" idx="1"/>
          </p:nvPr>
        </p:nvSpPr>
        <p:spPr>
          <a:xfrm>
            <a:off x="609600" y="1124744"/>
            <a:ext cx="10957984" cy="5001420"/>
          </a:xfrm>
          <a:prstGeom prst="rect">
            <a:avLst/>
          </a:prstGeom>
          <a:noFill/>
          <a:ln>
            <a:noFill/>
          </a:ln>
        </p:spPr>
        <p:txBody>
          <a:bodyPr vert="horz" lIns="91440" tIns="45720" rIns="91440" bIns="45720" rtlCol="0">
            <a:normAutofit/>
          </a:bodyPr>
          <a:lstStyle/>
          <a:p>
            <a:pPr lvl="0"/>
            <a:r>
              <a:rPr lang="fr-FR" noProof="0"/>
              <a:t>Modifiez les styles du texte du masque</a:t>
            </a:r>
          </a:p>
          <a:p>
            <a:pPr lvl="1"/>
            <a:r>
              <a:rPr lang="fr-FR" noProof="0"/>
              <a:t>Deuxième niveau</a:t>
            </a:r>
          </a:p>
          <a:p>
            <a:pPr lvl="2"/>
            <a:r>
              <a:rPr lang="fr-FR" noProof="0"/>
              <a:t>Troisième niveau</a:t>
            </a:r>
          </a:p>
          <a:p>
            <a:pPr lvl="3"/>
            <a:r>
              <a:rPr lang="fr-FR" noProof="0"/>
              <a:t>Quatrième niveau</a:t>
            </a:r>
          </a:p>
        </p:txBody>
      </p:sp>
      <p:sp>
        <p:nvSpPr>
          <p:cNvPr id="8" name="Espace réservé de la date 7"/>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E90541-60C0-4B37-9DA7-397C931B8B46}" type="datetimeFigureOut">
              <a:rPr lang="en-US" smtClean="0"/>
              <a:t>11/18/21</a:t>
            </a:fld>
            <a:endParaRPr lang="en-US"/>
          </a:p>
        </p:txBody>
      </p:sp>
      <p:sp>
        <p:nvSpPr>
          <p:cNvPr id="3" name="MSIPCMContentMarking" descr="{&quot;HashCode&quot;:-234220969,&quot;Placement&quot;:&quot;Footer&quot;}">
            <a:extLst>
              <a:ext uri="{FF2B5EF4-FFF2-40B4-BE49-F238E27FC236}">
                <a16:creationId xmlns:a16="http://schemas.microsoft.com/office/drawing/2014/main" id="{8F316369-3239-41D0-8658-EE63B0B04D2B}"/>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73" r:id="rId1"/>
    <p:sldLayoutId id="2147483690" r:id="rId2"/>
    <p:sldLayoutId id="2147483658" r:id="rId3"/>
    <p:sldLayoutId id="2147483659" r:id="rId4"/>
    <p:sldLayoutId id="2147483692" r:id="rId5"/>
    <p:sldLayoutId id="2147483693" r:id="rId6"/>
    <p:sldLayoutId id="2147483694" r:id="rId7"/>
    <p:sldLayoutId id="2147483695" r:id="rId8"/>
    <p:sldLayoutId id="2147483696" r:id="rId9"/>
    <p:sldLayoutId id="2147483697" r:id="rId10"/>
  </p:sldLayoutIdLst>
  <p:hf hdr="0" dt="0"/>
  <p:txStyles>
    <p:titleStyle>
      <a:lvl1pPr algn="l" defTabSz="457200" rtl="0" eaLnBrk="1" latinLnBrk="0" hangingPunct="1">
        <a:spcBef>
          <a:spcPct val="0"/>
        </a:spcBef>
        <a:buNone/>
        <a:defRPr sz="2200" b="1" i="0" kern="1200" cap="all">
          <a:solidFill>
            <a:srgbClr val="0B4491"/>
          </a:solidFill>
          <a:latin typeface="+mj-lt"/>
          <a:ea typeface="+mj-ea"/>
          <a:cs typeface="Arial"/>
        </a:defRPr>
      </a:lvl1pPr>
    </p:titleStyle>
    <p:bodyStyle>
      <a:lvl1pPr marL="285750" indent="-285750" algn="l" defTabSz="457200" rtl="0" eaLnBrk="1" latinLnBrk="0" hangingPunct="1">
        <a:spcBef>
          <a:spcPts val="300"/>
        </a:spcBef>
        <a:spcAft>
          <a:spcPts val="300"/>
        </a:spcAft>
        <a:buClr>
          <a:srgbClr val="FFAA00"/>
        </a:buClr>
        <a:buSzPct val="120000"/>
        <a:buFont typeface="Wingdings" panose="05000000000000000000" pitchFamily="2" charset="2"/>
        <a:buChar char="Ø"/>
        <a:defRPr sz="2000" kern="1200">
          <a:solidFill>
            <a:srgbClr val="0B4491"/>
          </a:solidFill>
          <a:latin typeface="+mn-lt"/>
          <a:ea typeface="+mn-ea"/>
          <a:cs typeface="Arial"/>
        </a:defRPr>
      </a:lvl1pPr>
      <a:lvl2pPr marL="447675" indent="-180975" algn="l" defTabSz="533400" rtl="0" eaLnBrk="1" latinLnBrk="0" hangingPunct="1">
        <a:spcBef>
          <a:spcPts val="300"/>
        </a:spcBef>
        <a:spcAft>
          <a:spcPts val="300"/>
        </a:spcAft>
        <a:buClr>
          <a:srgbClr val="FFAA00"/>
        </a:buClr>
        <a:buFont typeface="Wingdings" panose="05000000000000000000" pitchFamily="2" charset="2"/>
        <a:buChar char="Ø"/>
        <a:defRPr sz="1800" kern="1200">
          <a:solidFill>
            <a:srgbClr val="0B4491"/>
          </a:solidFill>
          <a:latin typeface="+mn-lt"/>
          <a:ea typeface="+mn-ea"/>
          <a:cs typeface="Arial"/>
        </a:defRPr>
      </a:lvl2pPr>
      <a:lvl3pPr marL="806450" indent="-180975" algn="l" defTabSz="457200" rtl="0" eaLnBrk="1" latinLnBrk="0" hangingPunct="1">
        <a:spcBef>
          <a:spcPts val="300"/>
        </a:spcBef>
        <a:spcAft>
          <a:spcPts val="300"/>
        </a:spcAft>
        <a:buClr>
          <a:srgbClr val="FFAA00"/>
        </a:buClr>
        <a:buSzPct val="100000"/>
        <a:buFont typeface="Wingdings" panose="05000000000000000000" pitchFamily="2" charset="2"/>
        <a:buChar char="Ø"/>
        <a:defRPr sz="1600" kern="1200">
          <a:solidFill>
            <a:srgbClr val="0B4491"/>
          </a:solidFill>
          <a:latin typeface="+mn-lt"/>
          <a:ea typeface="+mn-ea"/>
          <a:cs typeface="Arial"/>
        </a:defRPr>
      </a:lvl3pPr>
      <a:lvl4pPr marL="1076325" indent="-171450" algn="l" defTabSz="457200" rtl="0" eaLnBrk="1" latinLnBrk="0" hangingPunct="1">
        <a:spcBef>
          <a:spcPts val="300"/>
        </a:spcBef>
        <a:spcAft>
          <a:spcPts val="300"/>
        </a:spcAft>
        <a:buClr>
          <a:srgbClr val="FFAA00"/>
        </a:buClr>
        <a:buSzPct val="80000"/>
        <a:buFont typeface="Wingdings" panose="05000000000000000000" pitchFamily="2" charset="2"/>
        <a:buChar char="Ø"/>
        <a:tabLst/>
        <a:defRPr sz="1600" kern="1200">
          <a:solidFill>
            <a:srgbClr val="0B4491"/>
          </a:solidFill>
          <a:latin typeface="+mn-lt"/>
          <a:ea typeface="+mn-ea"/>
          <a:cs typeface="Helvetica"/>
        </a:defRPr>
      </a:lvl4pPr>
      <a:lvl5pPr marL="1260000" indent="-180975" algn="l" defTabSz="352425" rtl="0" eaLnBrk="1" latinLnBrk="0" hangingPunct="1">
        <a:spcBef>
          <a:spcPts val="300"/>
        </a:spcBef>
        <a:spcAft>
          <a:spcPts val="300"/>
        </a:spcAft>
        <a:buClr>
          <a:srgbClr val="BD2B0B"/>
        </a:buClr>
        <a:buSzPct val="100000"/>
        <a:buFont typeface="Lucida Grande"/>
        <a:buNone/>
        <a:defRPr sz="1600" kern="1200">
          <a:solidFill>
            <a:schemeClr val="tx1"/>
          </a:solidFill>
          <a:latin typeface="+mn-lt"/>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9" name="Groupe 18"/>
          <p:cNvGrpSpPr/>
          <p:nvPr userDrawn="1"/>
        </p:nvGrpSpPr>
        <p:grpSpPr>
          <a:xfrm>
            <a:off x="-24679" y="-46638"/>
            <a:ext cx="12241359" cy="6932022"/>
            <a:chOff x="-24679" y="-46638"/>
            <a:chExt cx="12241359" cy="6932022"/>
          </a:xfrm>
        </p:grpSpPr>
        <p:pic>
          <p:nvPicPr>
            <p:cNvPr id="7" name="Image 6"/>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748" y="4593060"/>
              <a:ext cx="3787996" cy="2279788"/>
            </a:xfrm>
            <a:prstGeom prst="rect">
              <a:avLst/>
            </a:prstGeom>
          </p:spPr>
        </p:pic>
        <p:pic>
          <p:nvPicPr>
            <p:cNvPr id="8" name="Image 7"/>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6250" y="-9483"/>
              <a:ext cx="3775494" cy="2272264"/>
            </a:xfrm>
            <a:prstGeom prst="rect">
              <a:avLst/>
            </a:prstGeom>
          </p:spPr>
        </p:pic>
        <p:pic>
          <p:nvPicPr>
            <p:cNvPr id="9" name="Image 8"/>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4679" y="2276872"/>
              <a:ext cx="3816424" cy="2296897"/>
            </a:xfrm>
            <a:prstGeom prst="rect">
              <a:avLst/>
            </a:prstGeom>
          </p:spPr>
        </p:pic>
        <p:pic>
          <p:nvPicPr>
            <p:cNvPr id="10" name="Image 9"/>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820171" y="4605596"/>
              <a:ext cx="3787996" cy="2279788"/>
            </a:xfrm>
            <a:prstGeom prst="rect">
              <a:avLst/>
            </a:prstGeom>
          </p:spPr>
        </p:pic>
        <p:pic>
          <p:nvPicPr>
            <p:cNvPr id="11" name="Image 10"/>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832673" y="3053"/>
              <a:ext cx="3775494" cy="2272264"/>
            </a:xfrm>
            <a:prstGeom prst="rect">
              <a:avLst/>
            </a:prstGeom>
          </p:spPr>
        </p:pic>
        <p:pic>
          <p:nvPicPr>
            <p:cNvPr id="12" name="Image 11"/>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3791744" y="2289408"/>
              <a:ext cx="3816424" cy="2296897"/>
            </a:xfrm>
            <a:prstGeom prst="rect">
              <a:avLst/>
            </a:prstGeom>
          </p:spPr>
        </p:pic>
        <p:pic>
          <p:nvPicPr>
            <p:cNvPr id="13" name="Image 12"/>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36595" y="4575159"/>
              <a:ext cx="3787996" cy="2279788"/>
            </a:xfrm>
            <a:prstGeom prst="rect">
              <a:avLst/>
            </a:prstGeom>
          </p:spPr>
        </p:pic>
        <p:pic>
          <p:nvPicPr>
            <p:cNvPr id="14" name="Image 13"/>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49097" y="-27384"/>
              <a:ext cx="3775494" cy="2272264"/>
            </a:xfrm>
            <a:prstGeom prst="rect">
              <a:avLst/>
            </a:prstGeom>
          </p:spPr>
        </p:pic>
        <p:pic>
          <p:nvPicPr>
            <p:cNvPr id="15" name="Image 14"/>
            <p:cNvPicPr>
              <a:picLocks noChangeAspect="1"/>
            </p:cNvPicPr>
            <p:nvPr userDrawn="1"/>
          </p:nvPicPr>
          <p:blipFill>
            <a:blip r:embed="rId1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608168" y="2258971"/>
              <a:ext cx="3816424" cy="2296897"/>
            </a:xfrm>
            <a:prstGeom prst="rect">
              <a:avLst/>
            </a:prstGeom>
          </p:spPr>
        </p:pic>
        <p:pic>
          <p:nvPicPr>
            <p:cNvPr id="16" name="Image 15"/>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7971"/>
            <a:stretch/>
          </p:blipFill>
          <p:spPr>
            <a:xfrm>
              <a:off x="11382227" y="4555905"/>
              <a:ext cx="834453" cy="2279788"/>
            </a:xfrm>
            <a:prstGeom prst="rect">
              <a:avLst/>
            </a:prstGeom>
          </p:spPr>
        </p:pic>
        <p:pic>
          <p:nvPicPr>
            <p:cNvPr id="17" name="Image 16"/>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8229"/>
            <a:stretch/>
          </p:blipFill>
          <p:spPr>
            <a:xfrm>
              <a:off x="11394729" y="-46638"/>
              <a:ext cx="821951" cy="2272264"/>
            </a:xfrm>
            <a:prstGeom prst="rect">
              <a:avLst/>
            </a:prstGeom>
          </p:spPr>
        </p:pic>
        <p:pic>
          <p:nvPicPr>
            <p:cNvPr id="18" name="Image 17"/>
            <p:cNvPicPr>
              <a:picLocks noChangeAspect="1"/>
            </p:cNvPicPr>
            <p:nvPr userDrawn="1"/>
          </p:nvPicPr>
          <p:blipFill rotWithShape="1">
            <a:blip r:embed="rId16">
              <a:duotone>
                <a:schemeClr val="accent6">
                  <a:shade val="45000"/>
                  <a:satMod val="135000"/>
                </a:schemeClr>
                <a:prstClr val="white"/>
              </a:duotone>
              <a:extLst>
                <a:ext uri="{28A0092B-C50C-407E-A947-70E740481C1C}">
                  <a14:useLocalDpi xmlns:a14="http://schemas.microsoft.com/office/drawing/2010/main" val="0"/>
                </a:ext>
              </a:extLst>
            </a:blip>
            <a:srcRect r="77390"/>
            <a:stretch/>
          </p:blipFill>
          <p:spPr>
            <a:xfrm>
              <a:off x="11353800" y="2239717"/>
              <a:ext cx="862880" cy="2296897"/>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45333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1D1448-2178-4B41-B815-D312BF7CC691}" type="datetimeFigureOut">
              <a:rPr lang="en-US" smtClean="0"/>
              <a:t>11/18/21</a:t>
            </a:fld>
            <a:endParaRPr lang="en-US"/>
          </a:p>
        </p:txBody>
      </p:sp>
      <p:sp>
        <p:nvSpPr>
          <p:cNvPr id="5" name="Espace réservé du pied de page 4"/>
          <p:cNvSpPr>
            <a:spLocks noGrp="1"/>
          </p:cNvSpPr>
          <p:nvPr>
            <p:ph type="ftr" sz="quarter" idx="3"/>
          </p:nvPr>
        </p:nvSpPr>
        <p:spPr>
          <a:xfrm>
            <a:off x="4038600" y="64533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453336"/>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1AA1C6-4078-45CB-8878-474E9746D964}" type="slidenum">
              <a:rPr lang="en-US" smtClean="0"/>
              <a:t>‹N°›</a:t>
            </a:fld>
            <a:endParaRPr lang="en-US"/>
          </a:p>
        </p:txBody>
      </p:sp>
      <p:sp>
        <p:nvSpPr>
          <p:cNvPr id="20" name="MSIPCMContentMarking" descr="{&quot;HashCode&quot;:-234220969,&quot;Placement&quot;:&quot;Footer&quot;}">
            <a:extLst>
              <a:ext uri="{FF2B5EF4-FFF2-40B4-BE49-F238E27FC236}">
                <a16:creationId xmlns:a16="http://schemas.microsoft.com/office/drawing/2014/main" id="{87C44EE5-5019-44E8-A3A3-249039FF219C}"/>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4125766653"/>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00" r:id="rId12"/>
    <p:sldLayoutId id="2147483748" r:id="rId13"/>
    <p:sldLayoutId id="2147483781" r:id="rId14"/>
  </p:sldLayoutIdLst>
  <p:txStyles>
    <p:titleStyle>
      <a:lvl1pPr algn="l" defTabSz="914400" rtl="0" eaLnBrk="1" latinLnBrk="0" hangingPunct="1">
        <a:lnSpc>
          <a:spcPct val="90000"/>
        </a:lnSpc>
        <a:spcBef>
          <a:spcPct val="0"/>
        </a:spcBef>
        <a:buNone/>
        <a:defRPr sz="4400" kern="1200">
          <a:solidFill>
            <a:srgbClr val="0B4491"/>
          </a:solidFill>
          <a:latin typeface="Arial" panose="020B0604020202020204" pitchFamily="34" charset="0"/>
          <a:ea typeface="+mj-ea"/>
          <a:cs typeface="Arial" panose="020B0604020202020204" pitchFamily="34" charset="0"/>
        </a:defRPr>
      </a:lvl1pPr>
    </p:titleStyle>
    <p:body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0B4491"/>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0B4491"/>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0B4491"/>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0B4491"/>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0B449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9" name="Groupe 18"/>
          <p:cNvGrpSpPr/>
          <p:nvPr userDrawn="1"/>
        </p:nvGrpSpPr>
        <p:grpSpPr>
          <a:xfrm>
            <a:off x="7490" y="-27384"/>
            <a:ext cx="12209191" cy="6912768"/>
            <a:chOff x="7490" y="-27384"/>
            <a:chExt cx="12209191" cy="6912768"/>
          </a:xfrm>
        </p:grpSpPr>
        <p:pic>
          <p:nvPicPr>
            <p:cNvPr id="7" name="Image 6"/>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490" y="4581128"/>
              <a:ext cx="3828650" cy="2304256"/>
            </a:xfrm>
            <a:prstGeom prst="rect">
              <a:avLst/>
            </a:prstGeom>
          </p:spPr>
        </p:pic>
        <p:pic>
          <p:nvPicPr>
            <p:cNvPr id="8" name="Image 7"/>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0017" y="2276872"/>
              <a:ext cx="3843735" cy="2313335"/>
            </a:xfrm>
            <a:prstGeom prst="rect">
              <a:avLst/>
            </a:prstGeom>
          </p:spPr>
        </p:pic>
        <p:pic>
          <p:nvPicPr>
            <p:cNvPr id="9" name="Image 8"/>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0017" y="0"/>
              <a:ext cx="3843735" cy="2313335"/>
            </a:xfrm>
            <a:prstGeom prst="rect">
              <a:avLst/>
            </a:prstGeom>
          </p:spPr>
        </p:pic>
        <p:pic>
          <p:nvPicPr>
            <p:cNvPr id="10" name="Image 9"/>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23914" y="4553744"/>
              <a:ext cx="3828650" cy="2304256"/>
            </a:xfrm>
            <a:prstGeom prst="rect">
              <a:avLst/>
            </a:prstGeom>
          </p:spPr>
        </p:pic>
        <p:pic>
          <p:nvPicPr>
            <p:cNvPr id="11" name="Image 10"/>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36441" y="2249488"/>
              <a:ext cx="3843735" cy="2313335"/>
            </a:xfrm>
            <a:prstGeom prst="rect">
              <a:avLst/>
            </a:prstGeom>
          </p:spPr>
        </p:pic>
        <p:pic>
          <p:nvPicPr>
            <p:cNvPr id="12" name="Image 11"/>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836441" y="-27384"/>
              <a:ext cx="3843735" cy="2313335"/>
            </a:xfrm>
            <a:prstGeom prst="rect">
              <a:avLst/>
            </a:prstGeom>
          </p:spPr>
        </p:pic>
        <p:pic>
          <p:nvPicPr>
            <p:cNvPr id="13" name="Image 12"/>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40338" y="4553744"/>
              <a:ext cx="3828650" cy="2304256"/>
            </a:xfrm>
            <a:prstGeom prst="rect">
              <a:avLst/>
            </a:prstGeom>
          </p:spPr>
        </p:pic>
        <p:pic>
          <p:nvPicPr>
            <p:cNvPr id="14" name="Image 13"/>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52865" y="2249488"/>
              <a:ext cx="3843735" cy="2313335"/>
            </a:xfrm>
            <a:prstGeom prst="rect">
              <a:avLst/>
            </a:prstGeom>
          </p:spPr>
        </p:pic>
        <p:pic>
          <p:nvPicPr>
            <p:cNvPr id="15" name="Image 14"/>
            <p:cNvPicPr>
              <a:picLocks noChangeAspect="1"/>
            </p:cNvPicPr>
            <p:nvPr userDrawn="1"/>
          </p:nvPicPr>
          <p:blipFill>
            <a:blip r:embed="rId1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652865" y="-27384"/>
              <a:ext cx="3843735" cy="2313335"/>
            </a:xfrm>
            <a:prstGeom prst="rect">
              <a:avLst/>
            </a:prstGeom>
          </p:spPr>
        </p:pic>
        <p:pic>
          <p:nvPicPr>
            <p:cNvPr id="16" name="Image 15"/>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r="79312"/>
            <a:stretch/>
          </p:blipFill>
          <p:spPr>
            <a:xfrm>
              <a:off x="11424592" y="4553744"/>
              <a:ext cx="792088" cy="2304256"/>
            </a:xfrm>
            <a:prstGeom prst="rect">
              <a:avLst/>
            </a:prstGeom>
          </p:spPr>
        </p:pic>
        <p:pic>
          <p:nvPicPr>
            <p:cNvPr id="17" name="Image 16"/>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l="2525" t="-1184" r="79393" b="1184"/>
            <a:stretch/>
          </p:blipFill>
          <p:spPr>
            <a:xfrm>
              <a:off x="11521655" y="2249488"/>
              <a:ext cx="695026" cy="2313335"/>
            </a:xfrm>
            <a:prstGeom prst="rect">
              <a:avLst/>
            </a:prstGeom>
          </p:spPr>
        </p:pic>
        <p:pic>
          <p:nvPicPr>
            <p:cNvPr id="18" name="Image 17"/>
            <p:cNvPicPr>
              <a:picLocks noChangeAspect="1"/>
            </p:cNvPicPr>
            <p:nvPr userDrawn="1"/>
          </p:nvPicPr>
          <p:blipFill rotWithShape="1">
            <a:blip r:embed="rId14">
              <a:duotone>
                <a:schemeClr val="accent1">
                  <a:shade val="45000"/>
                  <a:satMod val="135000"/>
                </a:schemeClr>
                <a:prstClr val="white"/>
              </a:duotone>
              <a:extLst>
                <a:ext uri="{28A0092B-C50C-407E-A947-70E740481C1C}">
                  <a14:useLocalDpi xmlns:a14="http://schemas.microsoft.com/office/drawing/2010/main" val="0"/>
                </a:ext>
              </a:extLst>
            </a:blip>
            <a:srcRect r="80556"/>
            <a:stretch/>
          </p:blipFill>
          <p:spPr>
            <a:xfrm>
              <a:off x="11469289" y="-27384"/>
              <a:ext cx="747391" cy="2313335"/>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453336"/>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C8650D-8D05-4603-BD3E-90B0FCC47239}" type="datetimeFigureOut">
              <a:rPr lang="en-US" smtClean="0"/>
              <a:t>11/18/21</a:t>
            </a:fld>
            <a:endParaRPr lang="en-US"/>
          </a:p>
        </p:txBody>
      </p:sp>
      <p:sp>
        <p:nvSpPr>
          <p:cNvPr id="5" name="Espace réservé du pied de page 4"/>
          <p:cNvSpPr>
            <a:spLocks noGrp="1"/>
          </p:cNvSpPr>
          <p:nvPr>
            <p:ph type="ftr" sz="quarter" idx="3"/>
          </p:nvPr>
        </p:nvSpPr>
        <p:spPr>
          <a:xfrm>
            <a:off x="4038600" y="64533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453336"/>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6853BB-F7E5-43EF-A0B6-FB441CB87D03}" type="slidenum">
              <a:rPr lang="en-US" smtClean="0"/>
              <a:t>‹N°›</a:t>
            </a:fld>
            <a:endParaRPr lang="en-US"/>
          </a:p>
        </p:txBody>
      </p:sp>
      <p:sp>
        <p:nvSpPr>
          <p:cNvPr id="20" name="MSIPCMContentMarking" descr="{&quot;HashCode&quot;:-234220969,&quot;Placement&quot;:&quot;Footer&quot;}">
            <a:extLst>
              <a:ext uri="{FF2B5EF4-FFF2-40B4-BE49-F238E27FC236}">
                <a16:creationId xmlns:a16="http://schemas.microsoft.com/office/drawing/2014/main" id="{FBB8D663-59B1-4185-8179-5470ED8A7617}"/>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75995775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47" r:id="rId12"/>
  </p:sldLayoutIdLst>
  <p:txStyles>
    <p:titleStyle>
      <a:lvl1pPr algn="l" defTabSz="914400" rtl="0" eaLnBrk="1" latinLnBrk="0" hangingPunct="1">
        <a:lnSpc>
          <a:spcPct val="90000"/>
        </a:lnSpc>
        <a:spcBef>
          <a:spcPct val="0"/>
        </a:spcBef>
        <a:buNone/>
        <a:defRPr sz="4400" kern="1200">
          <a:solidFill>
            <a:srgbClr val="585856"/>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20" name="Groupe 19"/>
          <p:cNvGrpSpPr/>
          <p:nvPr userDrawn="1"/>
        </p:nvGrpSpPr>
        <p:grpSpPr>
          <a:xfrm>
            <a:off x="-5681" y="44624"/>
            <a:ext cx="12222362" cy="6787560"/>
            <a:chOff x="-5681" y="0"/>
            <a:chExt cx="12222362" cy="6787560"/>
          </a:xfrm>
        </p:grpSpPr>
        <p:pic>
          <p:nvPicPr>
            <p:cNvPr id="8" name="Image 7"/>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4529198"/>
              <a:ext cx="3732336" cy="2246290"/>
            </a:xfrm>
            <a:prstGeom prst="rect">
              <a:avLst/>
            </a:prstGeom>
          </p:spPr>
        </p:pic>
        <p:pic>
          <p:nvPicPr>
            <p:cNvPr id="9" name="Image 8"/>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 y="2276871"/>
              <a:ext cx="3732337" cy="2246291"/>
            </a:xfrm>
            <a:prstGeom prst="rect">
              <a:avLst/>
            </a:prstGeom>
          </p:spPr>
        </p:pic>
        <p:pic>
          <p:nvPicPr>
            <p:cNvPr id="10" name="Image 9"/>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5681" y="0"/>
              <a:ext cx="3783149" cy="2276872"/>
            </a:xfrm>
            <a:prstGeom prst="rect">
              <a:avLst/>
            </a:prstGeom>
          </p:spPr>
        </p:pic>
        <p:pic>
          <p:nvPicPr>
            <p:cNvPr id="11" name="Image 10"/>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42431" y="4535234"/>
              <a:ext cx="3732336" cy="2246290"/>
            </a:xfrm>
            <a:prstGeom prst="rect">
              <a:avLst/>
            </a:prstGeom>
          </p:spPr>
        </p:pic>
        <p:pic>
          <p:nvPicPr>
            <p:cNvPr id="12" name="Image 11"/>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42430" y="2282907"/>
              <a:ext cx="3732337" cy="2246291"/>
            </a:xfrm>
            <a:prstGeom prst="rect">
              <a:avLst/>
            </a:prstGeom>
          </p:spPr>
        </p:pic>
        <p:pic>
          <p:nvPicPr>
            <p:cNvPr id="13" name="Image 1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736750" y="6036"/>
              <a:ext cx="3783149" cy="2276872"/>
            </a:xfrm>
            <a:prstGeom prst="rect">
              <a:avLst/>
            </a:prstGeom>
          </p:spPr>
        </p:pic>
        <p:pic>
          <p:nvPicPr>
            <p:cNvPr id="14" name="Imag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8665" y="4535234"/>
              <a:ext cx="3732336" cy="2246290"/>
            </a:xfrm>
            <a:prstGeom prst="rect">
              <a:avLst/>
            </a:prstGeom>
          </p:spPr>
        </p:pic>
        <p:pic>
          <p:nvPicPr>
            <p:cNvPr id="15" name="Image 14"/>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8664" y="2282907"/>
              <a:ext cx="3732337" cy="2246291"/>
            </a:xfrm>
            <a:prstGeom prst="rect">
              <a:avLst/>
            </a:prstGeom>
          </p:spPr>
        </p:pic>
        <p:pic>
          <p:nvPicPr>
            <p:cNvPr id="16" name="Image 15"/>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432984" y="6036"/>
              <a:ext cx="3783149" cy="2276872"/>
            </a:xfrm>
            <a:prstGeom prst="rect">
              <a:avLst/>
            </a:prstGeom>
          </p:spPr>
        </p:pic>
        <p:pic>
          <p:nvPicPr>
            <p:cNvPr id="17" name="Image 16"/>
            <p:cNvPicPr>
              <a:picLocks noChangeAspect="1"/>
            </p:cNvPicPr>
            <p:nvPr userDrawn="1"/>
          </p:nvPicPr>
          <p:blipFill rotWithShape="1">
            <a:blip r:embed="rId14">
              <a:extLst>
                <a:ext uri="{28A0092B-C50C-407E-A947-70E740481C1C}">
                  <a14:useLocalDpi xmlns:a14="http://schemas.microsoft.com/office/drawing/2010/main" val="0"/>
                </a:ext>
              </a:extLst>
            </a:blip>
            <a:srcRect r="72377"/>
            <a:stretch/>
          </p:blipFill>
          <p:spPr>
            <a:xfrm>
              <a:off x="11185711" y="4541270"/>
              <a:ext cx="1030969" cy="2246290"/>
            </a:xfrm>
            <a:prstGeom prst="rect">
              <a:avLst/>
            </a:prstGeom>
          </p:spPr>
        </p:pic>
        <p:pic>
          <p:nvPicPr>
            <p:cNvPr id="18" name="Image 17"/>
            <p:cNvPicPr>
              <a:picLocks noChangeAspect="1"/>
            </p:cNvPicPr>
            <p:nvPr userDrawn="1"/>
          </p:nvPicPr>
          <p:blipFill rotWithShape="1">
            <a:blip r:embed="rId14">
              <a:extLst>
                <a:ext uri="{28A0092B-C50C-407E-A947-70E740481C1C}">
                  <a14:useLocalDpi xmlns:a14="http://schemas.microsoft.com/office/drawing/2010/main" val="0"/>
                </a:ext>
              </a:extLst>
            </a:blip>
            <a:srcRect r="72377"/>
            <a:stretch/>
          </p:blipFill>
          <p:spPr>
            <a:xfrm>
              <a:off x="11185711" y="2288943"/>
              <a:ext cx="1030970" cy="2246291"/>
            </a:xfrm>
            <a:prstGeom prst="rect">
              <a:avLst/>
            </a:prstGeom>
          </p:spPr>
        </p:pic>
        <p:pic>
          <p:nvPicPr>
            <p:cNvPr id="19" name="Image 18"/>
            <p:cNvPicPr>
              <a:picLocks noChangeAspect="1"/>
            </p:cNvPicPr>
            <p:nvPr userDrawn="1"/>
          </p:nvPicPr>
          <p:blipFill rotWithShape="1">
            <a:blip r:embed="rId14">
              <a:extLst>
                <a:ext uri="{28A0092B-C50C-407E-A947-70E740481C1C}">
                  <a14:useLocalDpi xmlns:a14="http://schemas.microsoft.com/office/drawing/2010/main" val="0"/>
                </a:ext>
              </a:extLst>
            </a:blip>
            <a:srcRect r="72599"/>
            <a:stretch/>
          </p:blipFill>
          <p:spPr>
            <a:xfrm>
              <a:off x="11180030" y="12072"/>
              <a:ext cx="1036649" cy="2276872"/>
            </a:xfrm>
            <a:prstGeom prst="rect">
              <a:avLst/>
            </a:prstGeom>
          </p:spPr>
        </p:pic>
      </p:grpSp>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C43B6D-4CC3-400A-85B3-A0ED0D7D4785}" type="datetimeFigureOut">
              <a:rPr lang="en-US" smtClean="0"/>
              <a:t>11/18/21</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2ABDAF-D358-45D7-B9CA-AD4AA4C539BB}" type="slidenum">
              <a:rPr lang="en-US" smtClean="0"/>
              <a:t>‹N°›</a:t>
            </a:fld>
            <a:endParaRPr lang="en-US"/>
          </a:p>
        </p:txBody>
      </p:sp>
      <p:sp>
        <p:nvSpPr>
          <p:cNvPr id="7" name="MSIPCMContentMarking" descr="{&quot;HashCode&quot;:-234220969,&quot;Placement&quot;:&quot;Footer&quot;}">
            <a:extLst>
              <a:ext uri="{FF2B5EF4-FFF2-40B4-BE49-F238E27FC236}">
                <a16:creationId xmlns:a16="http://schemas.microsoft.com/office/drawing/2014/main" id="{D369E71F-3D2C-4EC0-92D3-5E7499826ECA}"/>
              </a:ext>
            </a:extLst>
          </p:cNvPr>
          <p:cNvSpPr txBox="1"/>
          <p:nvPr userDrawn="1"/>
        </p:nvSpPr>
        <p:spPr>
          <a:xfrm>
            <a:off x="0" y="6440626"/>
            <a:ext cx="2564033" cy="417374"/>
          </a:xfrm>
          <a:prstGeom prst="rect">
            <a:avLst/>
          </a:prstGeom>
          <a:noFill/>
        </p:spPr>
        <p:txBody>
          <a:bodyPr vert="horz" wrap="square" lIns="0" tIns="0" r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TOTAL Classification: Restricted Distribution
TOTAL - All rights reserved</a:t>
            </a:r>
            <a:endParaRPr lang="fr-FR" sz="1000">
              <a:solidFill>
                <a:srgbClr val="000000"/>
              </a:solidFill>
              <a:latin typeface="Calibri" panose="020F0502020204030204" pitchFamily="34" charset="0"/>
            </a:endParaRPr>
          </a:p>
        </p:txBody>
      </p:sp>
    </p:spTree>
    <p:extLst>
      <p:ext uri="{BB962C8B-B14F-4D97-AF65-F5344CB8AC3E}">
        <p14:creationId xmlns:p14="http://schemas.microsoft.com/office/powerpoint/2010/main" val="4003683086"/>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62" r:id="rId12"/>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chemeClr val="tx1"/>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chemeClr val="tx1"/>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chemeClr val="tx1"/>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chemeClr val="tx1"/>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6.png"/><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C65EEAF-603C-4813-A47C-ED466B65F115}"/>
              </a:ext>
            </a:extLst>
          </p:cNvPr>
          <p:cNvSpPr>
            <a:spLocks noGrp="1"/>
          </p:cNvSpPr>
          <p:nvPr>
            <p:ph type="ctrTitle"/>
          </p:nvPr>
        </p:nvSpPr>
        <p:spPr>
          <a:xfrm>
            <a:off x="1524000" y="1122363"/>
            <a:ext cx="9144000" cy="2387600"/>
          </a:xfrm>
        </p:spPr>
        <p:txBody>
          <a:bodyPr/>
          <a:lstStyle/>
          <a:p>
            <a:r>
              <a:rPr lang="en-US"/>
              <a:t>My 1st Machine Learning model</a:t>
            </a:r>
          </a:p>
        </p:txBody>
      </p:sp>
      <p:sp>
        <p:nvSpPr>
          <p:cNvPr id="6" name="Subtitle 2">
            <a:extLst>
              <a:ext uri="{FF2B5EF4-FFF2-40B4-BE49-F238E27FC236}">
                <a16:creationId xmlns:a16="http://schemas.microsoft.com/office/drawing/2014/main" id="{A13FA8C5-C6C7-4509-93A6-C694870A9A27}"/>
              </a:ext>
            </a:extLst>
          </p:cNvPr>
          <p:cNvSpPr>
            <a:spLocks noGrp="1"/>
          </p:cNvSpPr>
          <p:nvPr>
            <p:ph type="subTitle" idx="1"/>
          </p:nvPr>
        </p:nvSpPr>
        <p:spPr>
          <a:xfrm>
            <a:off x="1524000" y="3602038"/>
            <a:ext cx="9144000" cy="1655762"/>
          </a:xfrm>
        </p:spPr>
        <p:txBody>
          <a:bodyPr vert="horz" lIns="91440" tIns="45720" rIns="91440" bIns="45720" rtlCol="0" anchor="t">
            <a:normAutofit/>
          </a:bodyPr>
          <a:lstStyle/>
          <a:p>
            <a:r>
              <a:rPr lang="en-US" dirty="0">
                <a:latin typeface="Arial"/>
                <a:cs typeface="Arial"/>
              </a:rPr>
              <a:t>Maker Workshop</a:t>
            </a:r>
          </a:p>
        </p:txBody>
      </p:sp>
    </p:spTree>
    <p:extLst>
      <p:ext uri="{BB962C8B-B14F-4D97-AF65-F5344CB8AC3E}">
        <p14:creationId xmlns:p14="http://schemas.microsoft.com/office/powerpoint/2010/main" val="1332898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678764-B4B0-8046-803B-089E11099185}"/>
              </a:ext>
            </a:extLst>
          </p:cNvPr>
          <p:cNvSpPr>
            <a:spLocks noGrp="1"/>
          </p:cNvSpPr>
          <p:nvPr>
            <p:ph type="title"/>
          </p:nvPr>
        </p:nvSpPr>
        <p:spPr>
          <a:xfrm>
            <a:off x="838200" y="365125"/>
            <a:ext cx="10515600" cy="1325563"/>
          </a:xfrm>
        </p:spPr>
        <p:txBody>
          <a:bodyPr/>
          <a:lstStyle/>
          <a:p>
            <a:r>
              <a:rPr lang="en-US"/>
              <a:t>Workflow of a ML project</a:t>
            </a:r>
          </a:p>
        </p:txBody>
      </p:sp>
      <p:graphicFrame>
        <p:nvGraphicFramePr>
          <p:cNvPr id="3" name="Espace réservé du contenu 3">
            <a:extLst>
              <a:ext uri="{FF2B5EF4-FFF2-40B4-BE49-F238E27FC236}">
                <a16:creationId xmlns:a16="http://schemas.microsoft.com/office/drawing/2014/main" id="{BBA16FDF-67D2-7A4C-8346-CF2BF6F0D9C2}"/>
              </a:ext>
            </a:extLst>
          </p:cNvPr>
          <p:cNvGraphicFramePr>
            <a:graphicFrameLocks noGrp="1"/>
          </p:cNvGraphicFramePr>
          <p:nvPr>
            <p:ph idx="1"/>
            <p:extLst>
              <p:ext uri="{D42A27DB-BD31-4B8C-83A1-F6EECF244321}">
                <p14:modId xmlns:p14="http://schemas.microsoft.com/office/powerpoint/2010/main" val="2851049141"/>
              </p:ext>
            </p:extLst>
          </p:nvPr>
        </p:nvGraphicFramePr>
        <p:xfrm>
          <a:off x="832098" y="3114252"/>
          <a:ext cx="10515600" cy="23042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2">
            <a:extLst>
              <a:ext uri="{FF2B5EF4-FFF2-40B4-BE49-F238E27FC236}">
                <a16:creationId xmlns:a16="http://schemas.microsoft.com/office/drawing/2014/main" id="{18248CBD-8EC6-AE47-A8E6-EA1D659EF7B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10</a:t>
            </a:fld>
            <a:endParaRPr lang="en-US"/>
          </a:p>
        </p:txBody>
      </p:sp>
      <p:sp>
        <p:nvSpPr>
          <p:cNvPr id="5" name="ZoneTexte 4">
            <a:extLst>
              <a:ext uri="{FF2B5EF4-FFF2-40B4-BE49-F238E27FC236}">
                <a16:creationId xmlns:a16="http://schemas.microsoft.com/office/drawing/2014/main" id="{0F9D455C-EA6E-FE4C-97DA-96F30C5F0207}"/>
              </a:ext>
            </a:extLst>
          </p:cNvPr>
          <p:cNvSpPr txBox="1"/>
          <p:nvPr/>
        </p:nvSpPr>
        <p:spPr>
          <a:xfrm>
            <a:off x="832098" y="2303585"/>
            <a:ext cx="9985234" cy="523220"/>
          </a:xfrm>
          <a:prstGeom prst="rect">
            <a:avLst/>
          </a:prstGeom>
          <a:noFill/>
        </p:spPr>
        <p:txBody>
          <a:bodyPr wrap="none" rtlCol="0">
            <a:spAutoFit/>
          </a:bodyPr>
          <a:lstStyle/>
          <a:p>
            <a:r>
              <a:rPr lang="en-US" sz="2800"/>
              <a:t>Once the problem has been well defined, the following steps apply:</a:t>
            </a:r>
          </a:p>
        </p:txBody>
      </p:sp>
    </p:spTree>
    <p:extLst>
      <p:ext uri="{BB962C8B-B14F-4D97-AF65-F5344CB8AC3E}">
        <p14:creationId xmlns:p14="http://schemas.microsoft.com/office/powerpoint/2010/main" val="1553744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678764-B4B0-8046-803B-089E11099185}"/>
              </a:ext>
            </a:extLst>
          </p:cNvPr>
          <p:cNvSpPr>
            <a:spLocks noGrp="1"/>
          </p:cNvSpPr>
          <p:nvPr>
            <p:ph type="title"/>
          </p:nvPr>
        </p:nvSpPr>
        <p:spPr>
          <a:xfrm>
            <a:off x="838200" y="365125"/>
            <a:ext cx="10515600" cy="1325563"/>
          </a:xfrm>
        </p:spPr>
        <p:txBody>
          <a:bodyPr/>
          <a:lstStyle/>
          <a:p>
            <a:r>
              <a:rPr lang="en-US">
                <a:latin typeface="Arial"/>
                <a:cs typeface="Arial"/>
              </a:rPr>
              <a:t>Real-world ML project</a:t>
            </a:r>
          </a:p>
        </p:txBody>
      </p:sp>
      <p:sp>
        <p:nvSpPr>
          <p:cNvPr id="4" name="Espace réservé du numéro de diapositive 2">
            <a:extLst>
              <a:ext uri="{FF2B5EF4-FFF2-40B4-BE49-F238E27FC236}">
                <a16:creationId xmlns:a16="http://schemas.microsoft.com/office/drawing/2014/main" id="{18248CBD-8EC6-AE47-A8E6-EA1D659EF7B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11</a:t>
            </a:fld>
            <a:endParaRPr lang="en-US"/>
          </a:p>
        </p:txBody>
      </p:sp>
      <p:sp>
        <p:nvSpPr>
          <p:cNvPr id="5" name="ZoneTexte 4">
            <a:extLst>
              <a:ext uri="{FF2B5EF4-FFF2-40B4-BE49-F238E27FC236}">
                <a16:creationId xmlns:a16="http://schemas.microsoft.com/office/drawing/2014/main" id="{0F9D455C-EA6E-FE4C-97DA-96F30C5F0207}"/>
              </a:ext>
            </a:extLst>
          </p:cNvPr>
          <p:cNvSpPr txBox="1"/>
          <p:nvPr/>
        </p:nvSpPr>
        <p:spPr>
          <a:xfrm>
            <a:off x="789469" y="1712102"/>
            <a:ext cx="10619638" cy="523220"/>
          </a:xfrm>
          <a:prstGeom prst="rect">
            <a:avLst/>
          </a:prstGeom>
          <a:noFill/>
        </p:spPr>
        <p:txBody>
          <a:bodyPr wrap="none" lIns="91440" tIns="45720" rIns="91440" bIns="45720" rtlCol="0" anchor="t">
            <a:spAutoFit/>
          </a:bodyPr>
          <a:lstStyle/>
          <a:p>
            <a:r>
              <a:rPr lang="en-US" sz="2800"/>
              <a:t>Only a small fraction of a real-world ML system is composed of ML code</a:t>
            </a:r>
            <a:endParaRPr lang="en-US"/>
          </a:p>
        </p:txBody>
      </p:sp>
      <p:pic>
        <p:nvPicPr>
          <p:cNvPr id="29" name="Picture 29" descr="A picture containing text&#10;&#10;Description automatically generated">
            <a:extLst>
              <a:ext uri="{FF2B5EF4-FFF2-40B4-BE49-F238E27FC236}">
                <a16:creationId xmlns:a16="http://schemas.microsoft.com/office/drawing/2014/main" id="{61C5670E-9004-45B9-9ECE-34B172FBF993}"/>
              </a:ext>
            </a:extLst>
          </p:cNvPr>
          <p:cNvPicPr>
            <a:picLocks noChangeAspect="1"/>
          </p:cNvPicPr>
          <p:nvPr/>
        </p:nvPicPr>
        <p:blipFill>
          <a:blip r:embed="rId3"/>
          <a:stretch>
            <a:fillRect/>
          </a:stretch>
        </p:blipFill>
        <p:spPr>
          <a:xfrm>
            <a:off x="1607127" y="2693950"/>
            <a:ext cx="8983073" cy="2780953"/>
          </a:xfrm>
          <a:prstGeom prst="rect">
            <a:avLst/>
          </a:prstGeom>
        </p:spPr>
      </p:pic>
      <p:sp>
        <p:nvSpPr>
          <p:cNvPr id="30" name="ZoneTexte 4">
            <a:extLst>
              <a:ext uri="{FF2B5EF4-FFF2-40B4-BE49-F238E27FC236}">
                <a16:creationId xmlns:a16="http://schemas.microsoft.com/office/drawing/2014/main" id="{A20E5FA6-8A0B-408A-8C07-4925A5977A7B}"/>
              </a:ext>
            </a:extLst>
          </p:cNvPr>
          <p:cNvSpPr txBox="1"/>
          <p:nvPr/>
        </p:nvSpPr>
        <p:spPr>
          <a:xfrm>
            <a:off x="6192741" y="5623347"/>
            <a:ext cx="4608441" cy="276999"/>
          </a:xfrm>
          <a:prstGeom prst="rect">
            <a:avLst/>
          </a:prstGeom>
          <a:noFill/>
        </p:spPr>
        <p:txBody>
          <a:bodyPr wrap="none" lIns="91440" tIns="45720" rIns="91440" bIns="45720" rtlCol="0" anchor="t">
            <a:spAutoFit/>
          </a:bodyPr>
          <a:lstStyle/>
          <a:p>
            <a:r>
              <a:rPr lang="en-US" sz="1200">
                <a:cs typeface="Calibri"/>
              </a:rPr>
              <a:t>Source: "Hidden Technical Debt in Machine Learning Systems" - Google</a:t>
            </a:r>
            <a:endParaRPr lang="en-US" sz="1200" i="1">
              <a:cs typeface="Calibri"/>
            </a:endParaRPr>
          </a:p>
        </p:txBody>
      </p:sp>
    </p:spTree>
    <p:extLst>
      <p:ext uri="{BB962C8B-B14F-4D97-AF65-F5344CB8AC3E}">
        <p14:creationId xmlns:p14="http://schemas.microsoft.com/office/powerpoint/2010/main" val="4128256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7E1751-A948-EE49-9E46-F738260A3FF5}"/>
              </a:ext>
            </a:extLst>
          </p:cNvPr>
          <p:cNvSpPr>
            <a:spLocks noGrp="1"/>
          </p:cNvSpPr>
          <p:nvPr>
            <p:ph type="title"/>
          </p:nvPr>
        </p:nvSpPr>
        <p:spPr>
          <a:xfrm>
            <a:off x="838200" y="365125"/>
            <a:ext cx="10515600" cy="1325563"/>
          </a:xfrm>
        </p:spPr>
        <p:txBody>
          <a:bodyPr/>
          <a:lstStyle/>
          <a:p>
            <a:r>
              <a:rPr lang="fr-FR"/>
              <a:t>What are we going to do today?</a:t>
            </a:r>
            <a:endParaRPr lang="en-US"/>
          </a:p>
        </p:txBody>
      </p:sp>
      <p:sp>
        <p:nvSpPr>
          <p:cNvPr id="3" name="Espace réservé du contenu 2">
            <a:extLst>
              <a:ext uri="{FF2B5EF4-FFF2-40B4-BE49-F238E27FC236}">
                <a16:creationId xmlns:a16="http://schemas.microsoft.com/office/drawing/2014/main" id="{8A7BCF56-6EDD-3B4A-AF88-4C2724882647}"/>
              </a:ext>
            </a:extLst>
          </p:cNvPr>
          <p:cNvSpPr>
            <a:spLocks noGrp="1"/>
          </p:cNvSpPr>
          <p:nvPr>
            <p:ph idx="1"/>
          </p:nvPr>
        </p:nvSpPr>
        <p:spPr>
          <a:xfrm>
            <a:off x="838200" y="2132856"/>
            <a:ext cx="7202016" cy="4248472"/>
          </a:xfrm>
        </p:spPr>
        <p:txBody>
          <a:bodyPr>
            <a:normAutofit fontScale="62500" lnSpcReduction="20000"/>
          </a:bodyPr>
          <a:lstStyle/>
          <a:p>
            <a:pPr marL="0" indent="0">
              <a:buNone/>
            </a:pPr>
            <a:r>
              <a:rPr lang="fr-FR" b="1"/>
              <a:t>Predict the number of shared bikes rented every hour in San Diego given meteorological information</a:t>
            </a:r>
          </a:p>
          <a:p>
            <a:endParaRPr lang="fr-FR"/>
          </a:p>
          <a:p>
            <a:r>
              <a:rPr lang="fr-FR" b="1"/>
              <a:t>Features</a:t>
            </a:r>
            <a:r>
              <a:rPr lang="fr-FR"/>
              <a:t>:</a:t>
            </a:r>
          </a:p>
          <a:p>
            <a:pPr lvl="1"/>
            <a:r>
              <a:rPr lang="fr-FR"/>
              <a:t>Temperature</a:t>
            </a:r>
          </a:p>
          <a:p>
            <a:pPr lvl="1"/>
            <a:r>
              <a:rPr lang="fr-FR"/>
              <a:t>Time </a:t>
            </a:r>
          </a:p>
          <a:p>
            <a:pPr lvl="1"/>
            <a:r>
              <a:rPr lang="fr-FR"/>
              <a:t>Humidity</a:t>
            </a:r>
          </a:p>
          <a:p>
            <a:pPr lvl="1"/>
            <a:r>
              <a:rPr lang="fr-FR" err="1"/>
              <a:t>Weather</a:t>
            </a:r>
            <a:endParaRPr lang="fr-FR"/>
          </a:p>
          <a:p>
            <a:pPr lvl="1"/>
            <a:r>
              <a:rPr lang="fr-FR"/>
              <a:t>Weekday</a:t>
            </a:r>
          </a:p>
          <a:p>
            <a:pPr lvl="1"/>
            <a:r>
              <a:rPr lang="fr-FR"/>
              <a:t>Is_holiday</a:t>
            </a:r>
          </a:p>
          <a:p>
            <a:pPr lvl="1"/>
            <a:r>
              <a:rPr lang="fr-FR"/>
              <a:t>Etc…</a:t>
            </a:r>
          </a:p>
          <a:p>
            <a:endParaRPr lang="fr-FR"/>
          </a:p>
          <a:p>
            <a:r>
              <a:rPr lang="fr-FR" b="1"/>
              <a:t>Data</a:t>
            </a:r>
            <a:r>
              <a:rPr lang="fr-FR"/>
              <a:t>:</a:t>
            </a:r>
            <a:r>
              <a:rPr lang="en-US"/>
              <a:t> records from 2016/2017</a:t>
            </a:r>
          </a:p>
          <a:p>
            <a:endParaRPr lang="fr-FR"/>
          </a:p>
          <a:p>
            <a:r>
              <a:rPr lang="fr-FR" b="1"/>
              <a:t>Tools</a:t>
            </a:r>
            <a:r>
              <a:rPr lang="fr-FR"/>
              <a:t>: using Python (via Jupyter Notebook)</a:t>
            </a:r>
          </a:p>
        </p:txBody>
      </p:sp>
      <p:sp>
        <p:nvSpPr>
          <p:cNvPr id="4" name="Espace réservé du contenu 2">
            <a:extLst>
              <a:ext uri="{FF2B5EF4-FFF2-40B4-BE49-F238E27FC236}">
                <a16:creationId xmlns:a16="http://schemas.microsoft.com/office/drawing/2014/main" id="{577F2380-D1CB-454A-84D5-CE8CDF42082D}"/>
              </a:ext>
            </a:extLst>
          </p:cNvPr>
          <p:cNvSpPr txBox="1">
            <a:spLocks/>
          </p:cNvSpPr>
          <p:nvPr/>
        </p:nvSpPr>
        <p:spPr>
          <a:xfrm>
            <a:off x="838200" y="1382762"/>
            <a:ext cx="2801144" cy="442863"/>
          </a:xfrm>
          <a:prstGeom prst="rect">
            <a:avLst/>
          </a:prstGeom>
        </p:spPr>
        <p:txBody>
          <a:bodyPr vert="horz" lIns="91440" tIns="45720" rIns="91440" bIns="45720" rtlCol="0">
            <a:normAutofit lnSpcReduction="1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a:t>The Challenge</a:t>
            </a:r>
            <a:endParaRPr lang="en-US"/>
          </a:p>
        </p:txBody>
      </p:sp>
      <p:pic>
        <p:nvPicPr>
          <p:cNvPr id="5" name="Picture 2" descr="RÃ©sultat de recherche d'images pour &quot;bike sharing demand png&quot;">
            <a:extLst>
              <a:ext uri="{FF2B5EF4-FFF2-40B4-BE49-F238E27FC236}">
                <a16:creationId xmlns:a16="http://schemas.microsoft.com/office/drawing/2014/main" id="{AE6AC2DC-9DD9-D34E-840F-3A4E86C134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4661"/>
          <a:stretch/>
        </p:blipFill>
        <p:spPr bwMode="auto">
          <a:xfrm>
            <a:off x="6672064" y="2852936"/>
            <a:ext cx="4322708" cy="2952328"/>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numéro de diapositive 4">
            <a:extLst>
              <a:ext uri="{FF2B5EF4-FFF2-40B4-BE49-F238E27FC236}">
                <a16:creationId xmlns:a16="http://schemas.microsoft.com/office/drawing/2014/main" id="{3468215B-3FD7-F14E-9343-09E8E42018F8}"/>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12</a:t>
            </a:fld>
            <a:endParaRPr lang="en-US"/>
          </a:p>
        </p:txBody>
      </p:sp>
    </p:spTree>
    <p:extLst>
      <p:ext uri="{BB962C8B-B14F-4D97-AF65-F5344CB8AC3E}">
        <p14:creationId xmlns:p14="http://schemas.microsoft.com/office/powerpoint/2010/main" val="77407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4E7E5B-43F0-4542-BB25-E14722BE7488}"/>
              </a:ext>
            </a:extLst>
          </p:cNvPr>
          <p:cNvSpPr>
            <a:spLocks noGrp="1"/>
          </p:cNvSpPr>
          <p:nvPr>
            <p:ph type="title"/>
          </p:nvPr>
        </p:nvSpPr>
        <p:spPr>
          <a:xfrm>
            <a:off x="838200" y="365125"/>
            <a:ext cx="10515600" cy="1325563"/>
          </a:xfrm>
        </p:spPr>
        <p:txBody>
          <a:bodyPr/>
          <a:lstStyle/>
          <a:p>
            <a:r>
              <a:rPr lang="en-US"/>
              <a:t>Step 1: Build a 1st basic model</a:t>
            </a:r>
          </a:p>
        </p:txBody>
      </p:sp>
      <p:graphicFrame>
        <p:nvGraphicFramePr>
          <p:cNvPr id="3" name="Espace réservé du contenu 3">
            <a:extLst>
              <a:ext uri="{FF2B5EF4-FFF2-40B4-BE49-F238E27FC236}">
                <a16:creationId xmlns:a16="http://schemas.microsoft.com/office/drawing/2014/main" id="{711ABCED-0A53-EB43-858C-36DF68B979F7}"/>
              </a:ext>
            </a:extLst>
          </p:cNvPr>
          <p:cNvGraphicFramePr>
            <a:graphicFrameLocks noGrp="1"/>
          </p:cNvGraphicFramePr>
          <p:nvPr>
            <p:ph idx="1"/>
            <p:extLst>
              <p:ext uri="{D42A27DB-BD31-4B8C-83A1-F6EECF244321}">
                <p14:modId xmlns:p14="http://schemas.microsoft.com/office/powerpoint/2010/main" val="987566169"/>
              </p:ext>
            </p:extLst>
          </p:nvPr>
        </p:nvGraphicFramePr>
        <p:xfrm>
          <a:off x="838200" y="1662882"/>
          <a:ext cx="10515600" cy="10993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contenu 2">
            <a:extLst>
              <a:ext uri="{FF2B5EF4-FFF2-40B4-BE49-F238E27FC236}">
                <a16:creationId xmlns:a16="http://schemas.microsoft.com/office/drawing/2014/main" id="{14C8BCBA-54B5-0E42-8FE0-26A579765FC2}"/>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accent1"/>
                </a:solidFill>
              </a:rPr>
              <a:t>Load data </a:t>
            </a:r>
          </a:p>
        </p:txBody>
      </p:sp>
      <p:sp>
        <p:nvSpPr>
          <p:cNvPr id="5" name="Espace réservé du contenu 2">
            <a:extLst>
              <a:ext uri="{FF2B5EF4-FFF2-40B4-BE49-F238E27FC236}">
                <a16:creationId xmlns:a16="http://schemas.microsoft.com/office/drawing/2014/main" id="{A0197375-0D1F-5147-8965-254E997949CA}"/>
              </a:ext>
            </a:extLst>
          </p:cNvPr>
          <p:cNvSpPr txBox="1">
            <a:spLocks/>
          </p:cNvSpPr>
          <p:nvPr/>
        </p:nvSpPr>
        <p:spPr>
          <a:xfrm>
            <a:off x="2854424" y="2943077"/>
            <a:ext cx="2089448"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Remove rows with NA values</a:t>
            </a:r>
          </a:p>
          <a:p>
            <a:pPr>
              <a:buFont typeface="Arial" panose="020B0604020202020204" pitchFamily="34" charset="0"/>
              <a:buChar char="•"/>
            </a:pPr>
            <a:r>
              <a:rPr lang="en-US" sz="1800" err="1">
                <a:solidFill>
                  <a:schemeClr val="accent1"/>
                </a:solidFill>
              </a:rPr>
              <a:t>Dummify</a:t>
            </a:r>
            <a:r>
              <a:rPr lang="en-US" sz="1800">
                <a:solidFill>
                  <a:schemeClr val="accent1"/>
                </a:solidFill>
              </a:rPr>
              <a:t> categorical values</a:t>
            </a:r>
          </a:p>
          <a:p>
            <a:pPr>
              <a:buFont typeface="Arial" panose="020B0604020202020204" pitchFamily="34" charset="0"/>
              <a:buChar char="•"/>
            </a:pPr>
            <a:r>
              <a:rPr lang="en-US" sz="1800">
                <a:solidFill>
                  <a:schemeClr val="accent1"/>
                </a:solidFill>
              </a:rPr>
              <a:t>Split </a:t>
            </a:r>
            <a:r>
              <a:rPr lang="en-US" sz="1800" err="1">
                <a:solidFill>
                  <a:schemeClr val="accent1"/>
                </a:solidFill>
              </a:rPr>
              <a:t>Dataframe</a:t>
            </a:r>
            <a:r>
              <a:rPr lang="en-US" sz="1800">
                <a:solidFill>
                  <a:schemeClr val="accent1"/>
                </a:solidFill>
              </a:rPr>
              <a:t> in train and test</a:t>
            </a:r>
          </a:p>
        </p:txBody>
      </p:sp>
      <p:sp>
        <p:nvSpPr>
          <p:cNvPr id="6" name="Espace réservé du contenu 2">
            <a:extLst>
              <a:ext uri="{FF2B5EF4-FFF2-40B4-BE49-F238E27FC236}">
                <a16:creationId xmlns:a16="http://schemas.microsoft.com/office/drawing/2014/main" id="{DFD36276-9EF3-664E-BE1A-38768B6437FE}"/>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Choose 1 model only</a:t>
            </a:r>
          </a:p>
          <a:p>
            <a:pPr>
              <a:buFont typeface="Arial" panose="020B0604020202020204" pitchFamily="34" charset="0"/>
              <a:buChar char="•"/>
            </a:pPr>
            <a:endParaRPr lang="en-US" sz="1800">
              <a:solidFill>
                <a:schemeClr val="accent1"/>
              </a:solidFill>
            </a:endParaRPr>
          </a:p>
        </p:txBody>
      </p:sp>
      <p:sp>
        <p:nvSpPr>
          <p:cNvPr id="7" name="Espace réservé du contenu 2">
            <a:extLst>
              <a:ext uri="{FF2B5EF4-FFF2-40B4-BE49-F238E27FC236}">
                <a16:creationId xmlns:a16="http://schemas.microsoft.com/office/drawing/2014/main" id="{ECD337B7-5218-2047-8AC5-994EA138902A}"/>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accent1"/>
                </a:solidFill>
              </a:rPr>
              <a:t>Do the minimum:</a:t>
            </a:r>
          </a:p>
          <a:p>
            <a:pPr>
              <a:buFont typeface="Arial" panose="020B0604020202020204" pitchFamily="34" charset="0"/>
              <a:buChar char="•"/>
            </a:pPr>
            <a:r>
              <a:rPr lang="en-US" sz="1800">
                <a:solidFill>
                  <a:schemeClr val="accent1"/>
                </a:solidFill>
              </a:rPr>
              <a:t>Choose an evaluation metric</a:t>
            </a:r>
          </a:p>
          <a:p>
            <a:pPr>
              <a:buFont typeface="Arial" panose="020B0604020202020204" pitchFamily="34" charset="0"/>
              <a:buChar char="•"/>
            </a:pPr>
            <a:r>
              <a:rPr lang="en-US" sz="1800">
                <a:solidFill>
                  <a:schemeClr val="accent1"/>
                </a:solidFill>
              </a:rPr>
              <a:t>Compute the score of your model</a:t>
            </a:r>
          </a:p>
          <a:p>
            <a:pPr>
              <a:buFont typeface="Arial" panose="020B0604020202020204" pitchFamily="34" charset="0"/>
              <a:buChar char="•"/>
            </a:pPr>
            <a:endParaRPr lang="en-US" sz="1800">
              <a:solidFill>
                <a:schemeClr val="accent1"/>
              </a:solidFill>
            </a:endParaRPr>
          </a:p>
        </p:txBody>
      </p:sp>
      <p:sp>
        <p:nvSpPr>
          <p:cNvPr id="8" name="Espace réservé du numéro de diapositive 2">
            <a:extLst>
              <a:ext uri="{FF2B5EF4-FFF2-40B4-BE49-F238E27FC236}">
                <a16:creationId xmlns:a16="http://schemas.microsoft.com/office/drawing/2014/main" id="{B32CD0FD-031E-7041-97A2-0541B9DE9FFE}"/>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13</a:t>
            </a:fld>
            <a:endParaRPr lang="en-US"/>
          </a:p>
        </p:txBody>
      </p:sp>
    </p:spTree>
    <p:extLst>
      <p:ext uri="{BB962C8B-B14F-4D97-AF65-F5344CB8AC3E}">
        <p14:creationId xmlns:p14="http://schemas.microsoft.com/office/powerpoint/2010/main" val="2141926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7D4CF-42E9-7F45-B357-367F5C09F6CF}"/>
              </a:ext>
            </a:extLst>
          </p:cNvPr>
          <p:cNvSpPr>
            <a:spLocks noGrp="1"/>
          </p:cNvSpPr>
          <p:nvPr>
            <p:ph type="title"/>
          </p:nvPr>
        </p:nvSpPr>
        <p:spPr>
          <a:xfrm>
            <a:off x="838200" y="365125"/>
            <a:ext cx="10515600" cy="1325563"/>
          </a:xfrm>
        </p:spPr>
        <p:txBody>
          <a:bodyPr/>
          <a:lstStyle/>
          <a:p>
            <a:r>
              <a:rPr lang="en-US"/>
              <a:t>Step 1: Build a 1st basic model</a:t>
            </a:r>
          </a:p>
        </p:txBody>
      </p:sp>
      <p:sp>
        <p:nvSpPr>
          <p:cNvPr id="3" name="Espace réservé du contenu 2">
            <a:extLst>
              <a:ext uri="{FF2B5EF4-FFF2-40B4-BE49-F238E27FC236}">
                <a16:creationId xmlns:a16="http://schemas.microsoft.com/office/drawing/2014/main" id="{5AE378F2-A83B-9240-B9F4-9E146E5B876A}"/>
              </a:ext>
            </a:extLst>
          </p:cNvPr>
          <p:cNvSpPr txBox="1">
            <a:spLocks/>
          </p:cNvSpPr>
          <p:nvPr/>
        </p:nvSpPr>
        <p:spPr>
          <a:xfrm>
            <a:off x="838200" y="1382762"/>
            <a:ext cx="9002216" cy="442863"/>
          </a:xfrm>
          <a:prstGeom prst="rect">
            <a:avLst/>
          </a:prstGeom>
        </p:spPr>
        <p:txBody>
          <a:bodyPr vert="horz" lIns="91440" tIns="45720" rIns="91440" bIns="45720" rtlCol="0">
            <a:normAutofit fontScale="92500" lnSpcReduction="1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Split the Dataset in order to evaluate your model</a:t>
            </a:r>
          </a:p>
        </p:txBody>
      </p:sp>
      <p:sp>
        <p:nvSpPr>
          <p:cNvPr id="4" name="Espace réservé du numéro de diapositive 4">
            <a:extLst>
              <a:ext uri="{FF2B5EF4-FFF2-40B4-BE49-F238E27FC236}">
                <a16:creationId xmlns:a16="http://schemas.microsoft.com/office/drawing/2014/main" id="{8D987FF7-AE5A-BA4D-8892-B4E31CB54CFA}"/>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14</a:t>
            </a:fld>
            <a:endParaRPr lang="en-US"/>
          </a:p>
        </p:txBody>
      </p:sp>
      <p:pic>
        <p:nvPicPr>
          <p:cNvPr id="5" name="Image 4">
            <a:extLst>
              <a:ext uri="{FF2B5EF4-FFF2-40B4-BE49-F238E27FC236}">
                <a16:creationId xmlns:a16="http://schemas.microsoft.com/office/drawing/2014/main" id="{8083C7F3-AAFD-DF40-8EAA-AD14242674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7587" y="2123647"/>
            <a:ext cx="7422864" cy="4031666"/>
          </a:xfrm>
          <a:prstGeom prst="rect">
            <a:avLst/>
          </a:prstGeom>
        </p:spPr>
      </p:pic>
    </p:spTree>
    <p:extLst>
      <p:ext uri="{BB962C8B-B14F-4D97-AF65-F5344CB8AC3E}">
        <p14:creationId xmlns:p14="http://schemas.microsoft.com/office/powerpoint/2010/main" val="1191766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2">
            <a:extLst>
              <a:ext uri="{FF2B5EF4-FFF2-40B4-BE49-F238E27FC236}">
                <a16:creationId xmlns:a16="http://schemas.microsoft.com/office/drawing/2014/main" id="{09B6BA9F-180C-5F46-B2CC-CF503540A13F}"/>
              </a:ext>
            </a:extLst>
          </p:cNvPr>
          <p:cNvSpPr>
            <a:spLocks noGrp="1"/>
          </p:cNvSpPr>
          <p:nvPr>
            <p:ph idx="1"/>
          </p:nvPr>
        </p:nvSpPr>
        <p:spPr>
          <a:xfrm>
            <a:off x="838200" y="1825625"/>
            <a:ext cx="10515600" cy="4351338"/>
          </a:xfrm>
        </p:spPr>
        <p:txBody>
          <a:bodyPr/>
          <a:lstStyle/>
          <a:p>
            <a:endParaRPr lang="en-US"/>
          </a:p>
        </p:txBody>
      </p:sp>
      <p:pic>
        <p:nvPicPr>
          <p:cNvPr id="3" name="Picture 4" descr="RÃ©sultat de recherche d'images pour &quot;hand tool png&quot;">
            <a:extLst>
              <a:ext uri="{FF2B5EF4-FFF2-40B4-BE49-F238E27FC236}">
                <a16:creationId xmlns:a16="http://schemas.microsoft.com/office/drawing/2014/main" id="{CE1BF989-EDD2-1C45-ABFB-B48A86F49D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4" name="Titre 1">
            <a:extLst>
              <a:ext uri="{FF2B5EF4-FFF2-40B4-BE49-F238E27FC236}">
                <a16:creationId xmlns:a16="http://schemas.microsoft.com/office/drawing/2014/main" id="{B6EC1829-DA55-7C4B-9251-983F2318C2CE}"/>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585856"/>
                </a:solidFill>
                <a:latin typeface="Arial" panose="020B0604020202020204" pitchFamily="34" charset="0"/>
                <a:ea typeface="+mj-ea"/>
                <a:cs typeface="Arial" panose="020B0604020202020204" pitchFamily="34" charset="0"/>
              </a:defRPr>
            </a:lvl1pPr>
          </a:lstStyle>
          <a:p>
            <a:r>
              <a:rPr lang="fr-FR"/>
              <a:t>Step 1: Build a 1st basic model</a:t>
            </a:r>
            <a:endParaRPr lang="en-US"/>
          </a:p>
        </p:txBody>
      </p:sp>
      <p:sp>
        <p:nvSpPr>
          <p:cNvPr id="5" name="Espace réservé du numéro de diapositive 1">
            <a:extLst>
              <a:ext uri="{FF2B5EF4-FFF2-40B4-BE49-F238E27FC236}">
                <a16:creationId xmlns:a16="http://schemas.microsoft.com/office/drawing/2014/main" id="{34F10B01-1A07-2F49-BAE5-B8C2201E812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15</a:t>
            </a:fld>
            <a:endParaRPr lang="en-US"/>
          </a:p>
        </p:txBody>
      </p:sp>
    </p:spTree>
    <p:extLst>
      <p:ext uri="{BB962C8B-B14F-4D97-AF65-F5344CB8AC3E}">
        <p14:creationId xmlns:p14="http://schemas.microsoft.com/office/powerpoint/2010/main" val="989369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EE583C-4627-3544-8092-20EE91E3A95D}"/>
              </a:ext>
            </a:extLst>
          </p:cNvPr>
          <p:cNvSpPr>
            <a:spLocks noGrp="1"/>
          </p:cNvSpPr>
          <p:nvPr>
            <p:ph type="title"/>
          </p:nvPr>
        </p:nvSpPr>
        <p:spPr>
          <a:xfrm>
            <a:off x="838200" y="365125"/>
            <a:ext cx="10515600" cy="1325563"/>
          </a:xfrm>
        </p:spPr>
        <p:txBody>
          <a:bodyPr/>
          <a:lstStyle/>
          <a:p>
            <a:r>
              <a:rPr lang="en-US"/>
              <a:t>Step 2: Improve your model : Preprocessing</a:t>
            </a:r>
          </a:p>
        </p:txBody>
      </p:sp>
      <p:sp>
        <p:nvSpPr>
          <p:cNvPr id="3" name="Espace réservé du contenu 2">
            <a:extLst>
              <a:ext uri="{FF2B5EF4-FFF2-40B4-BE49-F238E27FC236}">
                <a16:creationId xmlns:a16="http://schemas.microsoft.com/office/drawing/2014/main" id="{65EBB3A1-DF87-2741-98B1-5665A8579C6E}"/>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Load data </a:t>
            </a:r>
          </a:p>
        </p:txBody>
      </p:sp>
      <p:sp>
        <p:nvSpPr>
          <p:cNvPr id="4" name="Espace réservé du contenu 2">
            <a:extLst>
              <a:ext uri="{FF2B5EF4-FFF2-40B4-BE49-F238E27FC236}">
                <a16:creationId xmlns:a16="http://schemas.microsoft.com/office/drawing/2014/main" id="{38538905-CA6C-2C47-892F-E288D8010649}"/>
              </a:ext>
            </a:extLst>
          </p:cNvPr>
          <p:cNvSpPr txBox="1">
            <a:spLocks/>
          </p:cNvSpPr>
          <p:nvPr/>
        </p:nvSpPr>
        <p:spPr>
          <a:xfrm>
            <a:off x="2495600" y="2943077"/>
            <a:ext cx="2555676"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err="1">
                <a:solidFill>
                  <a:schemeClr val="tx2"/>
                </a:solidFill>
              </a:rPr>
              <a:t>Dummify</a:t>
            </a:r>
            <a:r>
              <a:rPr lang="en-US" sz="1800">
                <a:solidFill>
                  <a:schemeClr val="tx2"/>
                </a:solidFill>
              </a:rPr>
              <a:t> categorical values</a:t>
            </a:r>
          </a:p>
          <a:p>
            <a:pPr>
              <a:buFont typeface="Arial" panose="020B0604020202020204" pitchFamily="34" charset="0"/>
              <a:buChar char="•"/>
            </a:pPr>
            <a:r>
              <a:rPr lang="en-US" sz="1800">
                <a:solidFill>
                  <a:schemeClr val="tx2"/>
                </a:solidFill>
              </a:rPr>
              <a:t>Split </a:t>
            </a:r>
            <a:r>
              <a:rPr lang="en-US" sz="1800" err="1">
                <a:solidFill>
                  <a:schemeClr val="tx2"/>
                </a:solidFill>
              </a:rPr>
              <a:t>Dataframe</a:t>
            </a:r>
            <a:r>
              <a:rPr lang="en-US" sz="1800">
                <a:solidFill>
                  <a:schemeClr val="tx2"/>
                </a:solidFill>
              </a:rPr>
              <a:t> in train and test</a:t>
            </a:r>
          </a:p>
          <a:p>
            <a:pPr>
              <a:buFont typeface="Arial" panose="020B0604020202020204" pitchFamily="34" charset="0"/>
              <a:buChar char="•"/>
            </a:pPr>
            <a:r>
              <a:rPr lang="en-US" sz="1800">
                <a:solidFill>
                  <a:schemeClr val="accent1"/>
                </a:solidFill>
              </a:rPr>
              <a:t>Impute missing values</a:t>
            </a:r>
          </a:p>
          <a:p>
            <a:pPr>
              <a:buFont typeface="Arial" panose="020B0604020202020204" pitchFamily="34" charset="0"/>
              <a:buChar char="•"/>
            </a:pPr>
            <a:r>
              <a:rPr lang="en-US" sz="1800">
                <a:solidFill>
                  <a:schemeClr val="accent1"/>
                </a:solidFill>
              </a:rPr>
              <a:t>Add some feature engineering</a:t>
            </a:r>
          </a:p>
        </p:txBody>
      </p:sp>
      <p:sp>
        <p:nvSpPr>
          <p:cNvPr id="5" name="Espace réservé du contenu 2">
            <a:extLst>
              <a:ext uri="{FF2B5EF4-FFF2-40B4-BE49-F238E27FC236}">
                <a16:creationId xmlns:a16="http://schemas.microsoft.com/office/drawing/2014/main" id="{3EE4C2C0-6912-B14B-AF10-184B17FBC11E}"/>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tx2"/>
                </a:solidFill>
              </a:rPr>
              <a:t>Do the minimum:</a:t>
            </a:r>
          </a:p>
          <a:p>
            <a:pPr>
              <a:buFont typeface="Arial" panose="020B0604020202020204" pitchFamily="34" charset="0"/>
              <a:buChar char="•"/>
            </a:pPr>
            <a:r>
              <a:rPr lang="en-US" sz="1800">
                <a:solidFill>
                  <a:schemeClr val="tx2"/>
                </a:solidFill>
              </a:rPr>
              <a:t>Choose 1 model only</a:t>
            </a:r>
          </a:p>
          <a:p>
            <a:pPr>
              <a:buFont typeface="Arial" panose="020B0604020202020204" pitchFamily="34" charset="0"/>
              <a:buChar char="•"/>
            </a:pPr>
            <a:endParaRPr lang="en-US" sz="1800">
              <a:solidFill>
                <a:schemeClr val="tx2"/>
              </a:solidFill>
            </a:endParaRPr>
          </a:p>
        </p:txBody>
      </p:sp>
      <p:sp>
        <p:nvSpPr>
          <p:cNvPr id="6" name="Espace réservé du contenu 2">
            <a:extLst>
              <a:ext uri="{FF2B5EF4-FFF2-40B4-BE49-F238E27FC236}">
                <a16:creationId xmlns:a16="http://schemas.microsoft.com/office/drawing/2014/main" id="{138FF1D6-183B-4F42-B167-6E31EB136AFD}"/>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solidFill>
                  <a:schemeClr val="tx2"/>
                </a:solidFill>
              </a:rPr>
              <a:t>Do the minimum:</a:t>
            </a:r>
          </a:p>
          <a:p>
            <a:pPr>
              <a:buFont typeface="Arial" panose="020B0604020202020204" pitchFamily="34" charset="0"/>
              <a:buChar char="•"/>
            </a:pPr>
            <a:r>
              <a:rPr lang="en-US" sz="1800">
                <a:solidFill>
                  <a:schemeClr val="tx2"/>
                </a:solidFill>
              </a:rPr>
              <a:t>Choose an evaluation metric</a:t>
            </a:r>
          </a:p>
          <a:p>
            <a:pPr>
              <a:buFont typeface="Arial" panose="020B0604020202020204" pitchFamily="34" charset="0"/>
              <a:buChar char="•"/>
            </a:pPr>
            <a:r>
              <a:rPr lang="en-US" sz="1800">
                <a:solidFill>
                  <a:schemeClr val="tx2"/>
                </a:solidFill>
              </a:rPr>
              <a:t>Compute the score of your model</a:t>
            </a:r>
          </a:p>
          <a:p>
            <a:pPr>
              <a:buFont typeface="Arial" panose="020B0604020202020204" pitchFamily="34" charset="0"/>
              <a:buChar char="•"/>
            </a:pPr>
            <a:endParaRPr lang="en-US" sz="1800">
              <a:solidFill>
                <a:schemeClr val="tx2"/>
              </a:solidFill>
            </a:endParaRPr>
          </a:p>
        </p:txBody>
      </p:sp>
      <p:graphicFrame>
        <p:nvGraphicFramePr>
          <p:cNvPr id="7" name="Espace réservé du contenu 3">
            <a:extLst>
              <a:ext uri="{FF2B5EF4-FFF2-40B4-BE49-F238E27FC236}">
                <a16:creationId xmlns:a16="http://schemas.microsoft.com/office/drawing/2014/main" id="{54FF454A-1289-3141-A491-8CB40B266661}"/>
              </a:ext>
            </a:extLst>
          </p:cNvPr>
          <p:cNvGraphicFramePr>
            <a:graphicFrameLocks noGrp="1"/>
          </p:cNvGraphicFramePr>
          <p:nvPr>
            <p:ph idx="1"/>
            <p:extLst>
              <p:ext uri="{D42A27DB-BD31-4B8C-83A1-F6EECF244321}">
                <p14:modId xmlns:p14="http://schemas.microsoft.com/office/powerpoint/2010/main" val="1623373866"/>
              </p:ext>
            </p:extLst>
          </p:nvPr>
        </p:nvGraphicFramePr>
        <p:xfrm>
          <a:off x="838200" y="1772816"/>
          <a:ext cx="10515600" cy="10993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Espace réservé du numéro de diapositive 2">
            <a:extLst>
              <a:ext uri="{FF2B5EF4-FFF2-40B4-BE49-F238E27FC236}">
                <a16:creationId xmlns:a16="http://schemas.microsoft.com/office/drawing/2014/main" id="{650442B0-B7D2-B745-91FA-5A8EB94EF30B}"/>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16</a:t>
            </a:fld>
            <a:endParaRPr lang="en-US"/>
          </a:p>
        </p:txBody>
      </p:sp>
    </p:spTree>
    <p:extLst>
      <p:ext uri="{BB962C8B-B14F-4D97-AF65-F5344CB8AC3E}">
        <p14:creationId xmlns:p14="http://schemas.microsoft.com/office/powerpoint/2010/main" val="1588367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2">
            <a:extLst>
              <a:ext uri="{FF2B5EF4-FFF2-40B4-BE49-F238E27FC236}">
                <a16:creationId xmlns:a16="http://schemas.microsoft.com/office/drawing/2014/main" id="{19CE334B-9146-1445-8DC2-1A885A2D2F9D}"/>
              </a:ext>
            </a:extLst>
          </p:cNvPr>
          <p:cNvSpPr>
            <a:spLocks noGrp="1"/>
          </p:cNvSpPr>
          <p:nvPr>
            <p:ph idx="1"/>
          </p:nvPr>
        </p:nvSpPr>
        <p:spPr>
          <a:xfrm>
            <a:off x="838200" y="1825625"/>
            <a:ext cx="10515600" cy="4351338"/>
          </a:xfrm>
        </p:spPr>
        <p:txBody>
          <a:bodyPr/>
          <a:lstStyle/>
          <a:p>
            <a:endParaRPr lang="en-US"/>
          </a:p>
        </p:txBody>
      </p:sp>
      <p:pic>
        <p:nvPicPr>
          <p:cNvPr id="3" name="Picture 4" descr="RÃ©sultat de recherche d'images pour &quot;hand tool png&quot;">
            <a:extLst>
              <a:ext uri="{FF2B5EF4-FFF2-40B4-BE49-F238E27FC236}">
                <a16:creationId xmlns:a16="http://schemas.microsoft.com/office/drawing/2014/main" id="{2834C549-63B2-4A42-A760-1FA5C89DF7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4" name="Titre 1">
            <a:extLst>
              <a:ext uri="{FF2B5EF4-FFF2-40B4-BE49-F238E27FC236}">
                <a16:creationId xmlns:a16="http://schemas.microsoft.com/office/drawing/2014/main" id="{22FDB734-F802-4E42-A6AB-F3F986D47540}"/>
              </a:ext>
            </a:extLst>
          </p:cNvPr>
          <p:cNvSpPr>
            <a:spLocks noGrp="1"/>
          </p:cNvSpPr>
          <p:nvPr>
            <p:ph type="title"/>
          </p:nvPr>
        </p:nvSpPr>
        <p:spPr>
          <a:xfrm>
            <a:off x="838200" y="365125"/>
            <a:ext cx="10515600" cy="1325563"/>
          </a:xfrm>
        </p:spPr>
        <p:txBody>
          <a:bodyPr/>
          <a:lstStyle/>
          <a:p>
            <a:r>
              <a:rPr lang="fr-FR"/>
              <a:t>Step 2: Improve your model : Preprocessing</a:t>
            </a:r>
            <a:endParaRPr lang="en-US"/>
          </a:p>
        </p:txBody>
      </p:sp>
      <p:sp>
        <p:nvSpPr>
          <p:cNvPr id="5" name="Espace réservé du numéro de diapositive 1">
            <a:extLst>
              <a:ext uri="{FF2B5EF4-FFF2-40B4-BE49-F238E27FC236}">
                <a16:creationId xmlns:a16="http://schemas.microsoft.com/office/drawing/2014/main" id="{44C03091-F9E2-A143-893F-43E3D40F12F7}"/>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17</a:t>
            </a:fld>
            <a:endParaRPr lang="en-US"/>
          </a:p>
        </p:txBody>
      </p:sp>
    </p:spTree>
    <p:extLst>
      <p:ext uri="{BB962C8B-B14F-4D97-AF65-F5344CB8AC3E}">
        <p14:creationId xmlns:p14="http://schemas.microsoft.com/office/powerpoint/2010/main" val="4125740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B7CECB-0E80-DA49-9032-259B5AA0310E}"/>
              </a:ext>
            </a:extLst>
          </p:cNvPr>
          <p:cNvSpPr>
            <a:spLocks noGrp="1"/>
          </p:cNvSpPr>
          <p:nvPr>
            <p:ph type="title"/>
          </p:nvPr>
        </p:nvSpPr>
        <p:spPr>
          <a:xfrm>
            <a:off x="838200" y="365125"/>
            <a:ext cx="10515600" cy="1325563"/>
          </a:xfrm>
        </p:spPr>
        <p:txBody>
          <a:bodyPr/>
          <a:lstStyle/>
          <a:p>
            <a:r>
              <a:rPr lang="en-US"/>
              <a:t>Step 3: Improve your model : Models and hyperparameters optimization</a:t>
            </a:r>
          </a:p>
        </p:txBody>
      </p:sp>
      <p:sp>
        <p:nvSpPr>
          <p:cNvPr id="3" name="Espace réservé du contenu 2">
            <a:extLst>
              <a:ext uri="{FF2B5EF4-FFF2-40B4-BE49-F238E27FC236}">
                <a16:creationId xmlns:a16="http://schemas.microsoft.com/office/drawing/2014/main" id="{800F52EA-CBFC-8540-8FC2-C3F840E4F3CD}"/>
              </a:ext>
            </a:extLst>
          </p:cNvPr>
          <p:cNvSpPr txBox="1">
            <a:spLocks/>
          </p:cNvSpPr>
          <p:nvPr/>
        </p:nvSpPr>
        <p:spPr>
          <a:xfrm>
            <a:off x="694184" y="2943077"/>
            <a:ext cx="1801416" cy="557931"/>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Load data </a:t>
            </a:r>
          </a:p>
        </p:txBody>
      </p:sp>
      <p:sp>
        <p:nvSpPr>
          <p:cNvPr id="4" name="Espace réservé du contenu 2">
            <a:extLst>
              <a:ext uri="{FF2B5EF4-FFF2-40B4-BE49-F238E27FC236}">
                <a16:creationId xmlns:a16="http://schemas.microsoft.com/office/drawing/2014/main" id="{448323CA-7A9C-1F4D-94F1-5064D0B189EA}"/>
              </a:ext>
            </a:extLst>
          </p:cNvPr>
          <p:cNvSpPr txBox="1">
            <a:spLocks/>
          </p:cNvSpPr>
          <p:nvPr/>
        </p:nvSpPr>
        <p:spPr>
          <a:xfrm>
            <a:off x="2495600" y="2943077"/>
            <a:ext cx="2555676" cy="322222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err="1">
                <a:solidFill>
                  <a:schemeClr val="tx2"/>
                </a:solidFill>
              </a:rPr>
              <a:t>Dummify</a:t>
            </a:r>
            <a:r>
              <a:rPr lang="en-US" sz="1800">
                <a:solidFill>
                  <a:schemeClr val="tx2"/>
                </a:solidFill>
              </a:rPr>
              <a:t> categorical values</a:t>
            </a:r>
          </a:p>
          <a:p>
            <a:pPr>
              <a:buFont typeface="Arial" panose="020B0604020202020204" pitchFamily="34" charset="0"/>
              <a:buChar char="•"/>
            </a:pPr>
            <a:r>
              <a:rPr lang="en-US" sz="1800">
                <a:solidFill>
                  <a:schemeClr val="tx2"/>
                </a:solidFill>
              </a:rPr>
              <a:t>Split </a:t>
            </a:r>
            <a:r>
              <a:rPr lang="en-US" sz="1800" err="1">
                <a:solidFill>
                  <a:schemeClr val="tx2"/>
                </a:solidFill>
              </a:rPr>
              <a:t>Dataframe</a:t>
            </a:r>
            <a:r>
              <a:rPr lang="en-US" sz="1800">
                <a:solidFill>
                  <a:schemeClr val="tx2"/>
                </a:solidFill>
              </a:rPr>
              <a:t> in train and test</a:t>
            </a:r>
          </a:p>
          <a:p>
            <a:pPr>
              <a:buFont typeface="Arial" panose="020B0604020202020204" pitchFamily="34" charset="0"/>
              <a:buChar char="•"/>
            </a:pPr>
            <a:r>
              <a:rPr lang="en-US" sz="1800">
                <a:solidFill>
                  <a:schemeClr val="tx2"/>
                </a:solidFill>
              </a:rPr>
              <a:t>Impute missing values</a:t>
            </a:r>
          </a:p>
          <a:p>
            <a:pPr>
              <a:buFont typeface="Arial" panose="020B0604020202020204" pitchFamily="34" charset="0"/>
              <a:buChar char="•"/>
            </a:pPr>
            <a:r>
              <a:rPr lang="en-US" sz="1800">
                <a:solidFill>
                  <a:schemeClr val="tx2"/>
                </a:solidFill>
              </a:rPr>
              <a:t>Add some feature engineering</a:t>
            </a:r>
          </a:p>
        </p:txBody>
      </p:sp>
      <p:sp>
        <p:nvSpPr>
          <p:cNvPr id="5" name="Espace réservé du contenu 2">
            <a:extLst>
              <a:ext uri="{FF2B5EF4-FFF2-40B4-BE49-F238E27FC236}">
                <a16:creationId xmlns:a16="http://schemas.microsoft.com/office/drawing/2014/main" id="{ABFBA5CF-E85C-6E45-B181-A77DFE33D525}"/>
              </a:ext>
            </a:extLst>
          </p:cNvPr>
          <p:cNvSpPr txBox="1">
            <a:spLocks/>
          </p:cNvSpPr>
          <p:nvPr/>
        </p:nvSpPr>
        <p:spPr>
          <a:xfrm>
            <a:off x="5051276" y="2943077"/>
            <a:ext cx="2089448" cy="2502147"/>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accent1"/>
                </a:solidFill>
              </a:rPr>
              <a:t>Try several models (NNs, RFs, Gradient Boosting </a:t>
            </a:r>
            <a:r>
              <a:rPr lang="en-US" sz="1800" err="1">
                <a:solidFill>
                  <a:schemeClr val="accent1"/>
                </a:solidFill>
              </a:rPr>
              <a:t>etc</a:t>
            </a:r>
            <a:r>
              <a:rPr lang="en-US" sz="1800">
                <a:solidFill>
                  <a:schemeClr val="accent1"/>
                </a:solidFill>
              </a:rPr>
              <a:t>…)</a:t>
            </a:r>
          </a:p>
          <a:p>
            <a:pPr>
              <a:buFont typeface="Arial" panose="020B0604020202020204" pitchFamily="34" charset="0"/>
              <a:buChar char="•"/>
            </a:pPr>
            <a:r>
              <a:rPr lang="en-US" sz="1800">
                <a:solidFill>
                  <a:schemeClr val="accent1"/>
                </a:solidFill>
              </a:rPr>
              <a:t>Use several sets of hyperparameters</a:t>
            </a:r>
          </a:p>
          <a:p>
            <a:pPr>
              <a:buFont typeface="Arial" panose="020B0604020202020204" pitchFamily="34" charset="0"/>
              <a:buChar char="•"/>
            </a:pPr>
            <a:endParaRPr lang="en-US" sz="1800">
              <a:solidFill>
                <a:schemeClr val="tx2"/>
              </a:solidFill>
            </a:endParaRPr>
          </a:p>
        </p:txBody>
      </p:sp>
      <p:sp>
        <p:nvSpPr>
          <p:cNvPr id="6" name="Espace réservé du contenu 2">
            <a:extLst>
              <a:ext uri="{FF2B5EF4-FFF2-40B4-BE49-F238E27FC236}">
                <a16:creationId xmlns:a16="http://schemas.microsoft.com/office/drawing/2014/main" id="{47A506A6-DEB1-1849-AB56-D0A2F37563E0}"/>
              </a:ext>
            </a:extLst>
          </p:cNvPr>
          <p:cNvSpPr txBox="1">
            <a:spLocks/>
          </p:cNvSpPr>
          <p:nvPr/>
        </p:nvSpPr>
        <p:spPr>
          <a:xfrm>
            <a:off x="7293124" y="2943076"/>
            <a:ext cx="2089448" cy="214210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sz="1800">
                <a:solidFill>
                  <a:schemeClr val="tx2"/>
                </a:solidFill>
              </a:rPr>
              <a:t>Choose an evaluation metric</a:t>
            </a:r>
          </a:p>
          <a:p>
            <a:pPr>
              <a:buFont typeface="Arial" panose="020B0604020202020204" pitchFamily="34" charset="0"/>
              <a:buChar char="•"/>
            </a:pPr>
            <a:r>
              <a:rPr lang="en-US" sz="1800">
                <a:solidFill>
                  <a:schemeClr val="tx2"/>
                </a:solidFill>
              </a:rPr>
              <a:t>Compute the score of your model</a:t>
            </a:r>
          </a:p>
          <a:p>
            <a:pPr>
              <a:buFont typeface="Arial" panose="020B0604020202020204" pitchFamily="34" charset="0"/>
              <a:buChar char="•"/>
            </a:pPr>
            <a:endParaRPr lang="en-US" sz="1800">
              <a:solidFill>
                <a:schemeClr val="tx2"/>
              </a:solidFill>
            </a:endParaRPr>
          </a:p>
        </p:txBody>
      </p:sp>
      <p:graphicFrame>
        <p:nvGraphicFramePr>
          <p:cNvPr id="7" name="Espace réservé du contenu 3">
            <a:extLst>
              <a:ext uri="{FF2B5EF4-FFF2-40B4-BE49-F238E27FC236}">
                <a16:creationId xmlns:a16="http://schemas.microsoft.com/office/drawing/2014/main" id="{2F6ACDB9-8D9F-4E49-8C08-71D34632AF34}"/>
              </a:ext>
            </a:extLst>
          </p:cNvPr>
          <p:cNvGraphicFramePr>
            <a:graphicFrameLocks noGrp="1"/>
          </p:cNvGraphicFramePr>
          <p:nvPr>
            <p:ph idx="1"/>
            <p:extLst>
              <p:ext uri="{D42A27DB-BD31-4B8C-83A1-F6EECF244321}">
                <p14:modId xmlns:p14="http://schemas.microsoft.com/office/powerpoint/2010/main" val="2075179348"/>
              </p:ext>
            </p:extLst>
          </p:nvPr>
        </p:nvGraphicFramePr>
        <p:xfrm>
          <a:off x="838200" y="1641177"/>
          <a:ext cx="10515600" cy="14593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2" descr="RÃ©sultat de recherche d'images pour &quot;loop png&quot;">
            <a:extLst>
              <a:ext uri="{FF2B5EF4-FFF2-40B4-BE49-F238E27FC236}">
                <a16:creationId xmlns:a16="http://schemas.microsoft.com/office/drawing/2014/main" id="{3457A8F8-283E-8943-B6B9-FC5D3BB69C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93124" y="4797152"/>
            <a:ext cx="973392" cy="973392"/>
          </a:xfrm>
          <a:prstGeom prst="rect">
            <a:avLst/>
          </a:prstGeom>
          <a:noFill/>
          <a:extLst>
            <a:ext uri="{909E8E84-426E-40DD-AFC4-6F175D3DCCD1}">
              <a14:hiddenFill xmlns:a14="http://schemas.microsoft.com/office/drawing/2010/main">
                <a:solidFill>
                  <a:srgbClr val="FFFFFF"/>
                </a:solidFill>
              </a14:hiddenFill>
            </a:ext>
          </a:extLst>
        </p:spPr>
      </p:pic>
      <p:sp>
        <p:nvSpPr>
          <p:cNvPr id="9" name="Espace réservé du numéro de diapositive 2">
            <a:extLst>
              <a:ext uri="{FF2B5EF4-FFF2-40B4-BE49-F238E27FC236}">
                <a16:creationId xmlns:a16="http://schemas.microsoft.com/office/drawing/2014/main" id="{63BEADD4-AD1B-0F42-AF10-6E929EB6FB9E}"/>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18</a:t>
            </a:fld>
            <a:endParaRPr lang="en-US"/>
          </a:p>
        </p:txBody>
      </p:sp>
    </p:spTree>
    <p:extLst>
      <p:ext uri="{BB962C8B-B14F-4D97-AF65-F5344CB8AC3E}">
        <p14:creationId xmlns:p14="http://schemas.microsoft.com/office/powerpoint/2010/main" val="1028480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Espace réservé du contenu 2">
            <a:extLst>
              <a:ext uri="{FF2B5EF4-FFF2-40B4-BE49-F238E27FC236}">
                <a16:creationId xmlns:a16="http://schemas.microsoft.com/office/drawing/2014/main" id="{60EC761D-C94E-374E-BEDF-74F61F2103DA}"/>
              </a:ext>
            </a:extLst>
          </p:cNvPr>
          <p:cNvSpPr>
            <a:spLocks noGrp="1"/>
          </p:cNvSpPr>
          <p:nvPr>
            <p:ph idx="1"/>
          </p:nvPr>
        </p:nvSpPr>
        <p:spPr>
          <a:xfrm>
            <a:off x="838200" y="1825625"/>
            <a:ext cx="10515600" cy="4351338"/>
          </a:xfrm>
        </p:spPr>
        <p:txBody>
          <a:bodyPr/>
          <a:lstStyle/>
          <a:p>
            <a:endParaRPr lang="en-US"/>
          </a:p>
        </p:txBody>
      </p:sp>
      <p:pic>
        <p:nvPicPr>
          <p:cNvPr id="13" name="Picture 4" descr="RÃ©sultat de recherche d'images pour &quot;hand tool png&quot;">
            <a:extLst>
              <a:ext uri="{FF2B5EF4-FFF2-40B4-BE49-F238E27FC236}">
                <a16:creationId xmlns:a16="http://schemas.microsoft.com/office/drawing/2014/main" id="{2CD650D7-5DFD-2640-A411-84287AE851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766" y="1825625"/>
            <a:ext cx="10731574" cy="4702955"/>
          </a:xfrm>
          <a:prstGeom prst="rect">
            <a:avLst/>
          </a:prstGeom>
          <a:noFill/>
          <a:extLst>
            <a:ext uri="{909E8E84-426E-40DD-AFC4-6F175D3DCCD1}">
              <a14:hiddenFill xmlns:a14="http://schemas.microsoft.com/office/drawing/2010/main">
                <a:solidFill>
                  <a:srgbClr val="FFFFFF"/>
                </a:solidFill>
              </a14:hiddenFill>
            </a:ext>
          </a:extLst>
        </p:spPr>
      </p:pic>
      <p:sp>
        <p:nvSpPr>
          <p:cNvPr id="14" name="Titre 1">
            <a:extLst>
              <a:ext uri="{FF2B5EF4-FFF2-40B4-BE49-F238E27FC236}">
                <a16:creationId xmlns:a16="http://schemas.microsoft.com/office/drawing/2014/main" id="{84143914-3E80-614E-8FF2-9B3CBADBA822}"/>
              </a:ext>
            </a:extLst>
          </p:cNvPr>
          <p:cNvSpPr>
            <a:spLocks noGrp="1"/>
          </p:cNvSpPr>
          <p:nvPr>
            <p:ph type="title"/>
          </p:nvPr>
        </p:nvSpPr>
        <p:spPr>
          <a:xfrm>
            <a:off x="838200" y="365125"/>
            <a:ext cx="10515600" cy="1325563"/>
          </a:xfrm>
        </p:spPr>
        <p:txBody>
          <a:bodyPr/>
          <a:lstStyle/>
          <a:p>
            <a:r>
              <a:rPr lang="fr-FR"/>
              <a:t>Step 3: Improve your model : Models and hyperparameters optimisation</a:t>
            </a:r>
            <a:endParaRPr lang="en-US"/>
          </a:p>
        </p:txBody>
      </p:sp>
      <p:sp>
        <p:nvSpPr>
          <p:cNvPr id="15" name="Espace réservé du numéro de diapositive 1">
            <a:extLst>
              <a:ext uri="{FF2B5EF4-FFF2-40B4-BE49-F238E27FC236}">
                <a16:creationId xmlns:a16="http://schemas.microsoft.com/office/drawing/2014/main" id="{7AEBDB29-894E-324F-B65B-13B99009F995}"/>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19</a:t>
            </a:fld>
            <a:endParaRPr lang="en-US"/>
          </a:p>
        </p:txBody>
      </p:sp>
    </p:spTree>
    <p:extLst>
      <p:ext uri="{BB962C8B-B14F-4D97-AF65-F5344CB8AC3E}">
        <p14:creationId xmlns:p14="http://schemas.microsoft.com/office/powerpoint/2010/main" val="2946494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885D7F-C4A9-6849-AA48-A6062C326348}"/>
              </a:ext>
            </a:extLst>
          </p:cNvPr>
          <p:cNvSpPr>
            <a:spLocks noGrp="1"/>
          </p:cNvSpPr>
          <p:nvPr>
            <p:ph type="title"/>
          </p:nvPr>
        </p:nvSpPr>
        <p:spPr/>
        <p:txBody>
          <a:bodyPr/>
          <a:lstStyle/>
          <a:p>
            <a:r>
              <a:rPr lang="en-US"/>
              <a:t>Who are we ? </a:t>
            </a:r>
          </a:p>
        </p:txBody>
      </p:sp>
      <p:sp>
        <p:nvSpPr>
          <p:cNvPr id="4" name="ZoneTexte 3">
            <a:extLst>
              <a:ext uri="{FF2B5EF4-FFF2-40B4-BE49-F238E27FC236}">
                <a16:creationId xmlns:a16="http://schemas.microsoft.com/office/drawing/2014/main" id="{207C6998-ACDD-D349-B9F4-C67C96A7ABBF}"/>
              </a:ext>
            </a:extLst>
          </p:cNvPr>
          <p:cNvSpPr txBox="1"/>
          <p:nvPr/>
        </p:nvSpPr>
        <p:spPr>
          <a:xfrm>
            <a:off x="3759844" y="2292465"/>
            <a:ext cx="4672313"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400" dirty="0">
                <a:cs typeface="Calibri"/>
              </a:rPr>
              <a:t>Marc </a:t>
            </a:r>
            <a:r>
              <a:rPr lang="fr-FR" sz="2400" dirty="0" err="1">
                <a:cs typeface="Calibri"/>
              </a:rPr>
              <a:t>Hobballah</a:t>
            </a:r>
            <a:r>
              <a:rPr lang="fr-FR" sz="2400" dirty="0">
                <a:cs typeface="Calibri"/>
              </a:rPr>
              <a:t> &amp; Simon </a:t>
            </a:r>
            <a:r>
              <a:rPr lang="fr-FR" sz="2400" dirty="0" err="1">
                <a:cs typeface="Calibri"/>
              </a:rPr>
              <a:t>Grah</a:t>
            </a:r>
            <a:endParaRPr lang="fr-FR" sz="2400" dirty="0">
              <a:cs typeface="Calibri"/>
            </a:endParaRPr>
          </a:p>
          <a:p>
            <a:pPr algn="ctr"/>
            <a:r>
              <a:rPr lang="fr-FR" dirty="0">
                <a:cs typeface="Calibri"/>
              </a:rPr>
              <a:t>Data Studio</a:t>
            </a:r>
          </a:p>
        </p:txBody>
      </p:sp>
      <p:pic>
        <p:nvPicPr>
          <p:cNvPr id="5" name="Image 14" descr="Une image contenant objet&#10;&#10;Description générée avec un niveau de confiance élevé">
            <a:extLst>
              <a:ext uri="{FF2B5EF4-FFF2-40B4-BE49-F238E27FC236}">
                <a16:creationId xmlns:a16="http://schemas.microsoft.com/office/drawing/2014/main" id="{D8E180F5-2018-184C-9BA0-1127522CD954}"/>
              </a:ext>
            </a:extLst>
          </p:cNvPr>
          <p:cNvPicPr>
            <a:picLocks noChangeAspect="1"/>
          </p:cNvPicPr>
          <p:nvPr/>
        </p:nvPicPr>
        <p:blipFill>
          <a:blip r:embed="rId3"/>
          <a:stretch>
            <a:fillRect/>
          </a:stretch>
        </p:blipFill>
        <p:spPr>
          <a:xfrm>
            <a:off x="5220720" y="4135249"/>
            <a:ext cx="1750560" cy="829213"/>
          </a:xfrm>
          <a:prstGeom prst="rect">
            <a:avLst/>
          </a:prstGeom>
        </p:spPr>
      </p:pic>
      <p:pic>
        <p:nvPicPr>
          <p:cNvPr id="6" name="Image 3" descr="image001">
            <a:extLst>
              <a:ext uri="{FF2B5EF4-FFF2-40B4-BE49-F238E27FC236}">
                <a16:creationId xmlns:a16="http://schemas.microsoft.com/office/drawing/2014/main" id="{142B818E-185C-144A-BB34-8DFE9CCF89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0720" y="3464002"/>
            <a:ext cx="22574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6194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2524B452-4567-BA41-AAFB-8F804D745506}"/>
              </a:ext>
            </a:extLst>
          </p:cNvPr>
          <p:cNvSpPr>
            <a:spLocks noGrp="1"/>
          </p:cNvSpPr>
          <p:nvPr>
            <p:ph type="title"/>
          </p:nvPr>
        </p:nvSpPr>
        <p:spPr>
          <a:xfrm>
            <a:off x="838200" y="365125"/>
            <a:ext cx="10515600" cy="1325563"/>
          </a:xfrm>
        </p:spPr>
        <p:txBody>
          <a:bodyPr/>
          <a:lstStyle/>
          <a:p>
            <a:r>
              <a:rPr lang="en-US"/>
              <a:t>What is Machine Learning?</a:t>
            </a:r>
          </a:p>
        </p:txBody>
      </p:sp>
      <p:pic>
        <p:nvPicPr>
          <p:cNvPr id="5" name="Espace réservé du contenu 5">
            <a:extLst>
              <a:ext uri="{FF2B5EF4-FFF2-40B4-BE49-F238E27FC236}">
                <a16:creationId xmlns:a16="http://schemas.microsoft.com/office/drawing/2014/main" id="{0E7AFFCC-5D06-9943-8E5A-0C332EFD54C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89656" y="1687240"/>
            <a:ext cx="3086600" cy="4147618"/>
          </a:xfrm>
        </p:spPr>
      </p:pic>
      <p:sp>
        <p:nvSpPr>
          <p:cNvPr id="6" name="ZoneTexte 5">
            <a:extLst>
              <a:ext uri="{FF2B5EF4-FFF2-40B4-BE49-F238E27FC236}">
                <a16:creationId xmlns:a16="http://schemas.microsoft.com/office/drawing/2014/main" id="{82503929-A4AC-A44D-B2FB-655563E6C974}"/>
              </a:ext>
            </a:extLst>
          </p:cNvPr>
          <p:cNvSpPr txBox="1"/>
          <p:nvPr/>
        </p:nvSpPr>
        <p:spPr>
          <a:xfrm>
            <a:off x="838200" y="2255381"/>
            <a:ext cx="6625952" cy="3477875"/>
          </a:xfrm>
          <a:prstGeom prst="rect">
            <a:avLst/>
          </a:prstGeom>
          <a:noFill/>
        </p:spPr>
        <p:txBody>
          <a:bodyPr wrap="square" rtlCol="0">
            <a:spAutoFit/>
          </a:bodyPr>
          <a:lstStyle/>
          <a:p>
            <a:r>
              <a:rPr lang="en-US" sz="2200">
                <a:solidFill>
                  <a:srgbClr val="585856"/>
                </a:solidFill>
                <a:latin typeface="Arial" panose="020B0604020202020204" pitchFamily="34" charset="0"/>
                <a:cs typeface="Arial" panose="020B0604020202020204" pitchFamily="34" charset="0"/>
              </a:rPr>
              <a:t>Machine learning algorithms build a mathematical model on sample data, known as "training data", in order to make predictions without being explicitly programmed to perform the task.</a:t>
            </a:r>
          </a:p>
          <a:p>
            <a:endParaRPr lang="en-US" sz="2200">
              <a:solidFill>
                <a:srgbClr val="585856"/>
              </a:solidFill>
              <a:latin typeface="Arial" panose="020B0604020202020204" pitchFamily="34" charset="0"/>
              <a:cs typeface="Arial" panose="020B0604020202020204" pitchFamily="34" charset="0"/>
            </a:endParaRPr>
          </a:p>
          <a:p>
            <a:r>
              <a:rPr lang="en-US" sz="2200">
                <a:solidFill>
                  <a:srgbClr val="585856"/>
                </a:solidFill>
                <a:latin typeface="Arial" panose="020B0604020202020204" pitchFamily="34" charset="0"/>
                <a:cs typeface="Arial" panose="020B0604020202020204" pitchFamily="34" charset="0"/>
              </a:rPr>
              <a:t>Machine learning is used in: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Email filtering</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Image classification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Fraud detection</a:t>
            </a:r>
          </a:p>
          <a:p>
            <a:pPr marL="457200" indent="-457200">
              <a:buFontTx/>
              <a:buChar char="-"/>
            </a:pPr>
            <a:r>
              <a:rPr lang="en-US" sz="2200">
                <a:solidFill>
                  <a:srgbClr val="585856"/>
                </a:solidFill>
                <a:latin typeface="Arial" panose="020B0604020202020204" pitchFamily="34" charset="0"/>
                <a:cs typeface="Arial" panose="020B0604020202020204" pitchFamily="34" charset="0"/>
              </a:rPr>
              <a:t>Etc…</a:t>
            </a:r>
          </a:p>
        </p:txBody>
      </p:sp>
    </p:spTree>
    <p:extLst>
      <p:ext uri="{BB962C8B-B14F-4D97-AF65-F5344CB8AC3E}">
        <p14:creationId xmlns:p14="http://schemas.microsoft.com/office/powerpoint/2010/main" val="2931683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èche droite 11">
            <a:extLst>
              <a:ext uri="{FF2B5EF4-FFF2-40B4-BE49-F238E27FC236}">
                <a16:creationId xmlns:a16="http://schemas.microsoft.com/office/drawing/2014/main" id="{3D267DFB-2BD3-A548-B660-7548C3B4A549}"/>
              </a:ext>
            </a:extLst>
          </p:cNvPr>
          <p:cNvSpPr/>
          <p:nvPr/>
        </p:nvSpPr>
        <p:spPr>
          <a:xfrm>
            <a:off x="8116914" y="2700533"/>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5" name="ZoneTexte 4">
            <a:extLst>
              <a:ext uri="{FF2B5EF4-FFF2-40B4-BE49-F238E27FC236}">
                <a16:creationId xmlns:a16="http://schemas.microsoft.com/office/drawing/2014/main" id="{6123E892-BEAF-F04F-BDCE-D73F23A4F0C6}"/>
              </a:ext>
            </a:extLst>
          </p:cNvPr>
          <p:cNvSpPr txBox="1"/>
          <p:nvPr/>
        </p:nvSpPr>
        <p:spPr>
          <a:xfrm>
            <a:off x="8665381" y="1656861"/>
            <a:ext cx="2261387" cy="3676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Target</a:t>
            </a:r>
            <a:endParaRPr lang="en-US" sz="2000" b="1">
              <a:solidFill>
                <a:srgbClr val="0B4491"/>
              </a:solidFill>
              <a:sym typeface="Helvetica Neue"/>
            </a:endParaRPr>
          </a:p>
        </p:txBody>
      </p:sp>
      <p:sp>
        <p:nvSpPr>
          <p:cNvPr id="6" name="ZoneTexte 5">
            <a:extLst>
              <a:ext uri="{FF2B5EF4-FFF2-40B4-BE49-F238E27FC236}">
                <a16:creationId xmlns:a16="http://schemas.microsoft.com/office/drawing/2014/main" id="{A82932C3-907B-D149-A3AC-2BEFE7C31722}"/>
              </a:ext>
            </a:extLst>
          </p:cNvPr>
          <p:cNvSpPr txBox="1"/>
          <p:nvPr/>
        </p:nvSpPr>
        <p:spPr>
          <a:xfrm>
            <a:off x="787454" y="1006324"/>
            <a:ext cx="3908114"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412750" hangingPunct="0"/>
            <a:r>
              <a:rPr lang="en-US" sz="2000">
                <a:solidFill>
                  <a:srgbClr val="0B4491"/>
                </a:solidFill>
              </a:rPr>
              <a:t>WHAT IS A DATASET MADE OF?</a:t>
            </a:r>
            <a:endParaRPr lang="en-US" sz="2000" b="1">
              <a:solidFill>
                <a:srgbClr val="0B4491"/>
              </a:solidFill>
              <a:sym typeface="Helvetica Neue"/>
            </a:endParaRPr>
          </a:p>
        </p:txBody>
      </p:sp>
      <p:sp>
        <p:nvSpPr>
          <p:cNvPr id="7" name="ZoneTexte 6">
            <a:extLst>
              <a:ext uri="{FF2B5EF4-FFF2-40B4-BE49-F238E27FC236}">
                <a16:creationId xmlns:a16="http://schemas.microsoft.com/office/drawing/2014/main" id="{44714DAC-CA42-BA48-AC66-92FA5D400AB8}"/>
              </a:ext>
            </a:extLst>
          </p:cNvPr>
          <p:cNvSpPr txBox="1"/>
          <p:nvPr/>
        </p:nvSpPr>
        <p:spPr>
          <a:xfrm>
            <a:off x="1154183" y="1656861"/>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History</a:t>
            </a:r>
            <a:endParaRPr lang="en-US" sz="2000" b="1">
              <a:solidFill>
                <a:srgbClr val="0B4491"/>
              </a:solidFill>
              <a:sym typeface="Helvetica Neue"/>
            </a:endParaRPr>
          </a:p>
        </p:txBody>
      </p:sp>
      <p:sp>
        <p:nvSpPr>
          <p:cNvPr id="8" name="ZoneTexte 7">
            <a:extLst>
              <a:ext uri="{FF2B5EF4-FFF2-40B4-BE49-F238E27FC236}">
                <a16:creationId xmlns:a16="http://schemas.microsoft.com/office/drawing/2014/main" id="{29E37001-315B-B140-8C5D-DDCC57224055}"/>
              </a:ext>
            </a:extLst>
          </p:cNvPr>
          <p:cNvSpPr txBox="1"/>
          <p:nvPr/>
        </p:nvSpPr>
        <p:spPr>
          <a:xfrm>
            <a:off x="1194860" y="4084887"/>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New Data</a:t>
            </a:r>
            <a:endParaRPr lang="en-US" sz="2000" b="1">
              <a:solidFill>
                <a:srgbClr val="0B4491"/>
              </a:solidFill>
              <a:sym typeface="Helvetica Neue"/>
            </a:endParaRPr>
          </a:p>
        </p:txBody>
      </p:sp>
      <p:sp>
        <p:nvSpPr>
          <p:cNvPr id="9" name="ZoneTexte 8">
            <a:extLst>
              <a:ext uri="{FF2B5EF4-FFF2-40B4-BE49-F238E27FC236}">
                <a16:creationId xmlns:a16="http://schemas.microsoft.com/office/drawing/2014/main" id="{A30B9173-C451-D046-9FCD-CC06061D7AF0}"/>
              </a:ext>
            </a:extLst>
          </p:cNvPr>
          <p:cNvSpPr txBox="1"/>
          <p:nvPr/>
        </p:nvSpPr>
        <p:spPr>
          <a:xfrm>
            <a:off x="8021974" y="3132534"/>
            <a:ext cx="792888"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Learn</a:t>
            </a:r>
            <a:endParaRPr lang="en-US" sz="2000" b="1">
              <a:solidFill>
                <a:srgbClr val="0B4491"/>
              </a:solidFill>
              <a:sym typeface="Helvetica Neue"/>
            </a:endParaRPr>
          </a:p>
        </p:txBody>
      </p:sp>
      <p:sp>
        <p:nvSpPr>
          <p:cNvPr id="10" name="Flèche droite 23">
            <a:extLst>
              <a:ext uri="{FF2B5EF4-FFF2-40B4-BE49-F238E27FC236}">
                <a16:creationId xmlns:a16="http://schemas.microsoft.com/office/drawing/2014/main" id="{43FF0A0A-D573-4544-BF74-D14C48872DFC}"/>
              </a:ext>
            </a:extLst>
          </p:cNvPr>
          <p:cNvSpPr/>
          <p:nvPr/>
        </p:nvSpPr>
        <p:spPr>
          <a:xfrm>
            <a:off x="8116914" y="4599583"/>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11" name="ZoneTexte 10">
            <a:extLst>
              <a:ext uri="{FF2B5EF4-FFF2-40B4-BE49-F238E27FC236}">
                <a16:creationId xmlns:a16="http://schemas.microsoft.com/office/drawing/2014/main" id="{70ECAA0C-870C-5D43-9BA1-A2FF1075024D}"/>
              </a:ext>
            </a:extLst>
          </p:cNvPr>
          <p:cNvSpPr txBox="1"/>
          <p:nvPr/>
        </p:nvSpPr>
        <p:spPr>
          <a:xfrm>
            <a:off x="7943664" y="5099930"/>
            <a:ext cx="954082"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Predict</a:t>
            </a:r>
            <a:endParaRPr lang="en-US" sz="2000" b="1">
              <a:solidFill>
                <a:srgbClr val="0B4491"/>
              </a:solidFill>
              <a:sym typeface="Helvetica Neue"/>
            </a:endParaRPr>
          </a:p>
        </p:txBody>
      </p:sp>
      <p:sp>
        <p:nvSpPr>
          <p:cNvPr id="12" name="Rectangle 11">
            <a:extLst>
              <a:ext uri="{FF2B5EF4-FFF2-40B4-BE49-F238E27FC236}">
                <a16:creationId xmlns:a16="http://schemas.microsoft.com/office/drawing/2014/main" id="{0783BCFF-1DB7-794B-8B37-56B26BC1AE92}"/>
              </a:ext>
            </a:extLst>
          </p:cNvPr>
          <p:cNvSpPr/>
          <p:nvPr/>
        </p:nvSpPr>
        <p:spPr>
          <a:xfrm>
            <a:off x="1194860" y="2068780"/>
            <a:ext cx="6578602" cy="20161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3" name="ZoneTexte 13">
            <a:extLst>
              <a:ext uri="{FF2B5EF4-FFF2-40B4-BE49-F238E27FC236}">
                <a16:creationId xmlns:a16="http://schemas.microsoft.com/office/drawing/2014/main" id="{23E83148-34ED-9248-81B5-273D6BEB630F}"/>
              </a:ext>
            </a:extLst>
          </p:cNvPr>
          <p:cNvSpPr txBox="1"/>
          <p:nvPr/>
        </p:nvSpPr>
        <p:spPr>
          <a:xfrm>
            <a:off x="1365064" y="2112449"/>
            <a:ext cx="6578600"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chemeClr val="bg1"/>
                </a:solidFill>
              </a:rPr>
              <a:t>Variables / Features</a:t>
            </a:r>
            <a:endParaRPr lang="en-US" sz="2000" b="1">
              <a:solidFill>
                <a:schemeClr val="bg1"/>
              </a:solidFill>
              <a:sym typeface="Helvetica Neue"/>
            </a:endParaRPr>
          </a:p>
        </p:txBody>
      </p:sp>
      <p:cxnSp>
        <p:nvCxnSpPr>
          <p:cNvPr id="14" name="Straight Connector 6">
            <a:extLst>
              <a:ext uri="{FF2B5EF4-FFF2-40B4-BE49-F238E27FC236}">
                <a16:creationId xmlns:a16="http://schemas.microsoft.com/office/drawing/2014/main" id="{2B5460ED-26EA-D24B-AAF7-40040DE42F50}"/>
              </a:ext>
            </a:extLst>
          </p:cNvPr>
          <p:cNvCxnSpPr>
            <a:cxnSpLocks/>
          </p:cNvCxnSpPr>
          <p:nvPr/>
        </p:nvCxnSpPr>
        <p:spPr>
          <a:xfrm>
            <a:off x="1113504" y="2483709"/>
            <a:ext cx="665995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28">
            <a:extLst>
              <a:ext uri="{FF2B5EF4-FFF2-40B4-BE49-F238E27FC236}">
                <a16:creationId xmlns:a16="http://schemas.microsoft.com/office/drawing/2014/main" id="{6F2F18EC-FA2E-8146-94D6-F74A42A6894C}"/>
              </a:ext>
            </a:extLst>
          </p:cNvPr>
          <p:cNvCxnSpPr>
            <a:cxnSpLocks/>
          </p:cNvCxnSpPr>
          <p:nvPr/>
        </p:nvCxnSpPr>
        <p:spPr>
          <a:xfrm>
            <a:off x="2318720" y="2068780"/>
            <a:ext cx="0" cy="2059776"/>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16A827C9-B079-8140-B829-06E03E28AEE4}"/>
              </a:ext>
            </a:extLst>
          </p:cNvPr>
          <p:cNvSpPr txBox="1"/>
          <p:nvPr/>
        </p:nvSpPr>
        <p:spPr>
          <a:xfrm rot="17789261">
            <a:off x="889392" y="3096836"/>
            <a:ext cx="1704115" cy="3722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chemeClr val="bg1"/>
                </a:solidFill>
              </a:rPr>
              <a:t>O</a:t>
            </a:r>
            <a:r>
              <a:rPr lang="en-US" sz="2000" b="1">
                <a:solidFill>
                  <a:schemeClr val="bg1"/>
                </a:solidFill>
                <a:sym typeface="Helvetica Neue"/>
              </a:rPr>
              <a:t>bserv</a:t>
            </a:r>
            <a:r>
              <a:rPr lang="en-US" sz="2000" b="1">
                <a:solidFill>
                  <a:schemeClr val="bg1"/>
                </a:solidFill>
              </a:rPr>
              <a:t>ations</a:t>
            </a:r>
            <a:endParaRPr lang="en-US" sz="2000" b="1">
              <a:solidFill>
                <a:schemeClr val="bg1"/>
              </a:solidFill>
              <a:sym typeface="Helvetica Neue"/>
            </a:endParaRPr>
          </a:p>
        </p:txBody>
      </p:sp>
      <p:sp>
        <p:nvSpPr>
          <p:cNvPr id="17" name="Rectangle 16">
            <a:extLst>
              <a:ext uri="{FF2B5EF4-FFF2-40B4-BE49-F238E27FC236}">
                <a16:creationId xmlns:a16="http://schemas.microsoft.com/office/drawing/2014/main" id="{8C8B4147-41C6-6E4B-AC35-6550E2805F3F}"/>
              </a:ext>
            </a:extLst>
          </p:cNvPr>
          <p:cNvSpPr/>
          <p:nvPr/>
        </p:nvSpPr>
        <p:spPr>
          <a:xfrm>
            <a:off x="1194860" y="4443960"/>
            <a:ext cx="6578600" cy="10334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8" name="Rectangle 17">
            <a:extLst>
              <a:ext uri="{FF2B5EF4-FFF2-40B4-BE49-F238E27FC236}">
                <a16:creationId xmlns:a16="http://schemas.microsoft.com/office/drawing/2014/main" id="{C8EB1F5A-A844-194D-885C-0B98D3E1C988}"/>
              </a:ext>
            </a:extLst>
          </p:cNvPr>
          <p:cNvSpPr/>
          <p:nvPr/>
        </p:nvSpPr>
        <p:spPr>
          <a:xfrm>
            <a:off x="8960069" y="2109743"/>
            <a:ext cx="1656870" cy="1975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9" name="Rectangle 18">
            <a:extLst>
              <a:ext uri="{FF2B5EF4-FFF2-40B4-BE49-F238E27FC236}">
                <a16:creationId xmlns:a16="http://schemas.microsoft.com/office/drawing/2014/main" id="{D99FFE90-8CCF-F940-B594-46EB1C7D023F}"/>
              </a:ext>
            </a:extLst>
          </p:cNvPr>
          <p:cNvSpPr/>
          <p:nvPr/>
        </p:nvSpPr>
        <p:spPr>
          <a:xfrm>
            <a:off x="8967640" y="4453163"/>
            <a:ext cx="1656870" cy="10058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cxnSp>
        <p:nvCxnSpPr>
          <p:cNvPr id="20" name="Straight Connector 6">
            <a:extLst>
              <a:ext uri="{FF2B5EF4-FFF2-40B4-BE49-F238E27FC236}">
                <a16:creationId xmlns:a16="http://schemas.microsoft.com/office/drawing/2014/main" id="{C7440F7B-FC13-844E-BA7F-25FDA6AE9994}"/>
              </a:ext>
            </a:extLst>
          </p:cNvPr>
          <p:cNvCxnSpPr>
            <a:cxnSpLocks/>
          </p:cNvCxnSpPr>
          <p:nvPr/>
        </p:nvCxnSpPr>
        <p:spPr>
          <a:xfrm>
            <a:off x="1113504" y="4844044"/>
            <a:ext cx="665995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8">
            <a:extLst>
              <a:ext uri="{FF2B5EF4-FFF2-40B4-BE49-F238E27FC236}">
                <a16:creationId xmlns:a16="http://schemas.microsoft.com/office/drawing/2014/main" id="{E95904FC-5975-F141-B265-FD3F409815E8}"/>
              </a:ext>
            </a:extLst>
          </p:cNvPr>
          <p:cNvCxnSpPr>
            <a:cxnSpLocks/>
          </p:cNvCxnSpPr>
          <p:nvPr/>
        </p:nvCxnSpPr>
        <p:spPr>
          <a:xfrm>
            <a:off x="2318720" y="4429115"/>
            <a:ext cx="0" cy="1048318"/>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itre 1">
            <a:extLst>
              <a:ext uri="{FF2B5EF4-FFF2-40B4-BE49-F238E27FC236}">
                <a16:creationId xmlns:a16="http://schemas.microsoft.com/office/drawing/2014/main" id="{3CCEE744-1183-974A-BDBC-B83FD8E4ED1A}"/>
              </a:ext>
            </a:extLst>
          </p:cNvPr>
          <p:cNvSpPr>
            <a:spLocks noGrp="1"/>
          </p:cNvSpPr>
          <p:nvPr>
            <p:ph type="title"/>
          </p:nvPr>
        </p:nvSpPr>
        <p:spPr>
          <a:xfrm>
            <a:off x="690720" y="55416"/>
            <a:ext cx="10515600" cy="1325563"/>
          </a:xfrm>
        </p:spPr>
        <p:txBody>
          <a:bodyPr/>
          <a:lstStyle/>
          <a:p>
            <a:r>
              <a:rPr lang="en-US"/>
              <a:t>Some basic vocabulary</a:t>
            </a:r>
          </a:p>
        </p:txBody>
      </p:sp>
    </p:spTree>
    <p:extLst>
      <p:ext uri="{BB962C8B-B14F-4D97-AF65-F5344CB8AC3E}">
        <p14:creationId xmlns:p14="http://schemas.microsoft.com/office/powerpoint/2010/main" val="1260675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5E6304FC-BB1E-C242-BA7F-82DE1008569D}"/>
              </a:ext>
            </a:extLst>
          </p:cNvPr>
          <p:cNvSpPr txBox="1"/>
          <p:nvPr/>
        </p:nvSpPr>
        <p:spPr>
          <a:xfrm>
            <a:off x="222177" y="2886713"/>
            <a:ext cx="1704115" cy="3722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O</a:t>
            </a:r>
            <a:r>
              <a:rPr lang="en-US" sz="2000" b="1">
                <a:solidFill>
                  <a:srgbClr val="0B4491"/>
                </a:solidFill>
                <a:sym typeface="Helvetica Neue"/>
              </a:rPr>
              <a:t>bserv</a:t>
            </a:r>
            <a:r>
              <a:rPr lang="en-US" sz="2000" b="1">
                <a:solidFill>
                  <a:srgbClr val="0B4491"/>
                </a:solidFill>
              </a:rPr>
              <a:t>ation</a:t>
            </a:r>
            <a:endParaRPr lang="en-US" sz="2000" b="1">
              <a:solidFill>
                <a:srgbClr val="0B4491"/>
              </a:solidFill>
              <a:sym typeface="Helvetica Neue"/>
            </a:endParaRPr>
          </a:p>
        </p:txBody>
      </p:sp>
      <p:graphicFrame>
        <p:nvGraphicFramePr>
          <p:cNvPr id="5" name="Tableau 4">
            <a:extLst>
              <a:ext uri="{FF2B5EF4-FFF2-40B4-BE49-F238E27FC236}">
                <a16:creationId xmlns:a16="http://schemas.microsoft.com/office/drawing/2014/main" id="{9EE9F332-6868-2441-8C1C-6C397A093C93}"/>
              </a:ext>
            </a:extLst>
          </p:cNvPr>
          <p:cNvGraphicFramePr>
            <a:graphicFrameLocks noGrp="1"/>
          </p:cNvGraphicFramePr>
          <p:nvPr>
            <p:extLst>
              <p:ext uri="{D42A27DB-BD31-4B8C-83A1-F6EECF244321}">
                <p14:modId xmlns:p14="http://schemas.microsoft.com/office/powerpoint/2010/main" val="2572890541"/>
              </p:ext>
            </p:extLst>
          </p:nvPr>
        </p:nvGraphicFramePr>
        <p:xfrm>
          <a:off x="2121618" y="2421228"/>
          <a:ext cx="6578600" cy="1803510"/>
        </p:xfrm>
        <a:graphic>
          <a:graphicData uri="http://schemas.openxmlformats.org/drawingml/2006/table">
            <a:tbl>
              <a:tblPr firstRow="1" bandRow="1"/>
              <a:tblGrid>
                <a:gridCol w="1183811">
                  <a:extLst>
                    <a:ext uri="{9D8B030D-6E8A-4147-A177-3AD203B41FA5}">
                      <a16:colId xmlns:a16="http://schemas.microsoft.com/office/drawing/2014/main" val="20000"/>
                    </a:ext>
                  </a:extLst>
                </a:gridCol>
                <a:gridCol w="1512168">
                  <a:extLst>
                    <a:ext uri="{9D8B030D-6E8A-4147-A177-3AD203B41FA5}">
                      <a16:colId xmlns:a16="http://schemas.microsoft.com/office/drawing/2014/main" val="20001"/>
                    </a:ext>
                  </a:extLst>
                </a:gridCol>
                <a:gridCol w="1251181">
                  <a:extLst>
                    <a:ext uri="{9D8B030D-6E8A-4147-A177-3AD203B41FA5}">
                      <a16:colId xmlns:a16="http://schemas.microsoft.com/office/drawing/2014/main" val="20002"/>
                    </a:ext>
                  </a:extLst>
                </a:gridCol>
                <a:gridCol w="1315720">
                  <a:extLst>
                    <a:ext uri="{9D8B030D-6E8A-4147-A177-3AD203B41FA5}">
                      <a16:colId xmlns:a16="http://schemas.microsoft.com/office/drawing/2014/main" val="20003"/>
                    </a:ext>
                  </a:extLst>
                </a:gridCol>
                <a:gridCol w="1315720">
                  <a:extLst>
                    <a:ext uri="{9D8B030D-6E8A-4147-A177-3AD203B41FA5}">
                      <a16:colId xmlns:a16="http://schemas.microsoft.com/office/drawing/2014/main" val="20004"/>
                    </a:ext>
                  </a:extLst>
                </a:gridCol>
              </a:tblGrid>
              <a:tr h="462390">
                <a:tc>
                  <a:txBody>
                    <a:bodyPr/>
                    <a:lstStyle/>
                    <a:p>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Out.</a:t>
                      </a:r>
                      <a:r>
                        <a:rPr lang="fr-FR" sz="1600" baseline="0"/>
                        <a:t> </a:t>
                      </a:r>
                      <a:r>
                        <a:rPr lang="fr-FR" sz="1600" baseline="0" err="1"/>
                        <a:t>Temp</a:t>
                      </a:r>
                      <a:r>
                        <a:rPr lang="fr-FR" sz="1600" baseline="0"/>
                        <a:t>. </a:t>
                      </a:r>
                      <a:r>
                        <a:rPr lang="fr-FR" sz="1600"/>
                        <a:t>(°C)</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Day of week</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a:t>…</a:t>
                      </a:r>
                      <a:endParaRPr lang="en-US" sz="1600">
                        <a:solidFill>
                          <a:schemeClr val="bg1"/>
                        </a:solidFill>
                        <a:latin typeface="Arial" panose="020B0604020202020204" pitchFamily="34" charset="0"/>
                        <a:cs typeface="Arial" panose="020B0604020202020204" pitchFamily="34" charset="0"/>
                      </a:endParaRPr>
                    </a:p>
                  </a:txBody>
                  <a:tcPr/>
                </a:tc>
                <a:tc>
                  <a:txBody>
                    <a:bodyPr/>
                    <a:lstStyle/>
                    <a:p>
                      <a:r>
                        <a:rPr lang="fr-FR" sz="1600" err="1"/>
                        <a:t>humidity</a:t>
                      </a:r>
                      <a:endParaRPr lang="en-US" sz="160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35280">
                <a:tc>
                  <a:txBody>
                    <a:bodyPr/>
                    <a:lstStyle/>
                    <a:p>
                      <a:r>
                        <a:rPr lang="fr-FR" sz="1600"/>
                        <a:t>01/01/2017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-10</a:t>
                      </a:r>
                      <a:endParaRPr lang="en-US" sz="1600">
                        <a:latin typeface="Arial" panose="020B0604020202020204" pitchFamily="34" charset="0"/>
                        <a:cs typeface="Arial" panose="020B0604020202020204" pitchFamily="34" charset="0"/>
                      </a:endParaRPr>
                    </a:p>
                  </a:txBody>
                  <a:tcPr/>
                </a:tc>
                <a:tc>
                  <a:txBody>
                    <a:bodyPr/>
                    <a:lstStyle/>
                    <a:p>
                      <a:pPr algn="ctr"/>
                      <a:r>
                        <a:rPr lang="fr-FR" sz="1600"/>
                        <a:t>3</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74</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335280">
                <a:tc>
                  <a:txBody>
                    <a:bodyPr/>
                    <a:lstStyle/>
                    <a:p>
                      <a:r>
                        <a:rPr lang="fr-FR" sz="1600"/>
                        <a:t>02/01/2017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2</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4</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Arial" panose="020B0604020202020204" pitchFamily="34" charset="0"/>
                          <a:cs typeface="Arial" panose="020B0604020202020204" pitchFamily="34" charset="0"/>
                        </a:rPr>
                        <a:t>65</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335280">
                <a:tc>
                  <a:txBody>
                    <a:bodyPr/>
                    <a:lstStyle/>
                    <a:p>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335280">
                <a:tc>
                  <a:txBody>
                    <a:bodyPr/>
                    <a:lstStyle/>
                    <a:p>
                      <a:r>
                        <a:rPr lang="fr-FR" sz="1600"/>
                        <a:t>31/12/2017</a:t>
                      </a:r>
                      <a:endParaRPr lang="en-US" sz="1600">
                        <a:latin typeface="Arial" panose="020B0604020202020204" pitchFamily="34" charset="0"/>
                        <a:cs typeface="Arial" panose="020B0604020202020204" pitchFamily="34" charset="0"/>
                      </a:endParaRPr>
                    </a:p>
                  </a:txBody>
                  <a:tcPr/>
                </a:tc>
                <a:tc>
                  <a:txBody>
                    <a:bodyPr/>
                    <a:lstStyle/>
                    <a:p>
                      <a:pPr algn="ctr"/>
                      <a:r>
                        <a:rPr lang="fr-FR" sz="1600"/>
                        <a:t>15</a:t>
                      </a:r>
                      <a:endParaRPr lang="en-US" sz="1600">
                        <a:latin typeface="Arial" panose="020B0604020202020204" pitchFamily="34" charset="0"/>
                        <a:cs typeface="Arial" panose="020B0604020202020204" pitchFamily="34" charset="0"/>
                      </a:endParaRPr>
                    </a:p>
                  </a:txBody>
                  <a:tcPr/>
                </a:tc>
                <a:tc>
                  <a:txBody>
                    <a:bodyPr/>
                    <a:lstStyle/>
                    <a:p>
                      <a:pPr algn="ctr"/>
                      <a:r>
                        <a:rPr lang="fr-FR" sz="1600"/>
                        <a:t>5</a:t>
                      </a:r>
                      <a:endParaRPr lang="en-US" sz="1600">
                        <a:latin typeface="Arial" panose="020B0604020202020204" pitchFamily="34" charset="0"/>
                        <a:cs typeface="Arial" panose="020B0604020202020204" pitchFamily="34" charset="0"/>
                      </a:endParaRPr>
                    </a:p>
                  </a:txBody>
                  <a:tcPr/>
                </a:tc>
                <a:tc>
                  <a:txBody>
                    <a:bodyPr/>
                    <a:lstStyle/>
                    <a:p>
                      <a:pPr algn="ct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78</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6" name="Tableau 5">
            <a:extLst>
              <a:ext uri="{FF2B5EF4-FFF2-40B4-BE49-F238E27FC236}">
                <a16:creationId xmlns:a16="http://schemas.microsoft.com/office/drawing/2014/main" id="{7E074DEF-9E24-8D42-A2B8-11B27E420C33}"/>
              </a:ext>
            </a:extLst>
          </p:cNvPr>
          <p:cNvGraphicFramePr>
            <a:graphicFrameLocks noGrp="1"/>
          </p:cNvGraphicFramePr>
          <p:nvPr>
            <p:extLst>
              <p:ext uri="{D42A27DB-BD31-4B8C-83A1-F6EECF244321}">
                <p14:modId xmlns:p14="http://schemas.microsoft.com/office/powerpoint/2010/main" val="609803525"/>
              </p:ext>
            </p:extLst>
          </p:nvPr>
        </p:nvGraphicFramePr>
        <p:xfrm>
          <a:off x="9894396" y="2298794"/>
          <a:ext cx="1656870" cy="1920240"/>
        </p:xfrm>
        <a:graphic>
          <a:graphicData uri="http://schemas.openxmlformats.org/drawingml/2006/table">
            <a:tbl>
              <a:tblPr firstRow="1" bandRow="1">
                <a:tableStyleId>{775DCB02-9BB8-47FD-8907-85C794F793BA}</a:tableStyleId>
              </a:tblPr>
              <a:tblGrid>
                <a:gridCol w="1656870">
                  <a:extLst>
                    <a:ext uri="{9D8B030D-6E8A-4147-A177-3AD203B41FA5}">
                      <a16:colId xmlns:a16="http://schemas.microsoft.com/office/drawing/2014/main" val="20000"/>
                    </a:ext>
                  </a:extLst>
                </a:gridCol>
              </a:tblGrid>
              <a:tr h="579120">
                <a:tc>
                  <a:txBody>
                    <a:bodyPr/>
                    <a:lstStyle/>
                    <a:p>
                      <a:pPr algn="ctr"/>
                      <a:r>
                        <a:rPr lang="en-US" sz="1600" noProof="0"/>
                        <a:t># of</a:t>
                      </a:r>
                      <a:r>
                        <a:rPr lang="en-US" sz="1600" baseline="0" noProof="0"/>
                        <a:t> </a:t>
                      </a:r>
                      <a:r>
                        <a:rPr lang="en-US" sz="1600" noProof="0"/>
                        <a:t>sold ice creams</a:t>
                      </a:r>
                    </a:p>
                  </a:txBody>
                  <a:tcPr/>
                </a:tc>
                <a:extLst>
                  <a:ext uri="{0D108BD9-81ED-4DB2-BD59-A6C34878D82A}">
                    <a16:rowId xmlns:a16="http://schemas.microsoft.com/office/drawing/2014/main" val="10000"/>
                  </a:ext>
                </a:extLst>
              </a:tr>
              <a:tr h="335280">
                <a:tc>
                  <a:txBody>
                    <a:bodyPr/>
                    <a:lstStyle/>
                    <a:p>
                      <a:pPr algn="ctr"/>
                      <a:r>
                        <a:rPr lang="fr-FR" sz="1600"/>
                        <a:t>34</a:t>
                      </a:r>
                      <a:endParaRPr lang="en-US" sz="1600"/>
                    </a:p>
                  </a:txBody>
                  <a:tcPr/>
                </a:tc>
                <a:extLst>
                  <a:ext uri="{0D108BD9-81ED-4DB2-BD59-A6C34878D82A}">
                    <a16:rowId xmlns:a16="http://schemas.microsoft.com/office/drawing/2014/main" val="10001"/>
                  </a:ext>
                </a:extLst>
              </a:tr>
              <a:tr h="335280">
                <a:tc>
                  <a:txBody>
                    <a:bodyPr/>
                    <a:lstStyle/>
                    <a:p>
                      <a:pPr algn="ctr"/>
                      <a:r>
                        <a:rPr lang="fr-FR" sz="1600"/>
                        <a:t>37</a:t>
                      </a:r>
                      <a:endParaRPr lang="en-US" sz="1600"/>
                    </a:p>
                  </a:txBody>
                  <a:tcPr/>
                </a:tc>
                <a:extLst>
                  <a:ext uri="{0D108BD9-81ED-4DB2-BD59-A6C34878D82A}">
                    <a16:rowId xmlns:a16="http://schemas.microsoft.com/office/drawing/2014/main" val="10002"/>
                  </a:ext>
                </a:extLst>
              </a:tr>
              <a:tr h="335280">
                <a:tc>
                  <a:txBody>
                    <a:bodyPr/>
                    <a:lstStyle/>
                    <a:p>
                      <a:pPr algn="ctr"/>
                      <a:r>
                        <a:rPr lang="fr-FR" sz="1600"/>
                        <a:t>…</a:t>
                      </a:r>
                      <a:endParaRPr lang="en-US" sz="1600"/>
                    </a:p>
                  </a:txBody>
                  <a:tcPr/>
                </a:tc>
                <a:extLst>
                  <a:ext uri="{0D108BD9-81ED-4DB2-BD59-A6C34878D82A}">
                    <a16:rowId xmlns:a16="http://schemas.microsoft.com/office/drawing/2014/main" val="10003"/>
                  </a:ext>
                </a:extLst>
              </a:tr>
              <a:tr h="335280">
                <a:tc>
                  <a:txBody>
                    <a:bodyPr/>
                    <a:lstStyle/>
                    <a:p>
                      <a:pPr algn="ctr"/>
                      <a:r>
                        <a:rPr lang="fr-FR" sz="1600"/>
                        <a:t>87</a:t>
                      </a:r>
                      <a:endParaRPr lang="en-US" sz="1600"/>
                    </a:p>
                  </a:txBody>
                  <a:tcPr/>
                </a:tc>
                <a:extLst>
                  <a:ext uri="{0D108BD9-81ED-4DB2-BD59-A6C34878D82A}">
                    <a16:rowId xmlns:a16="http://schemas.microsoft.com/office/drawing/2014/main" val="10004"/>
                  </a:ext>
                </a:extLst>
              </a:tr>
            </a:tbl>
          </a:graphicData>
        </a:graphic>
      </p:graphicFrame>
      <p:sp>
        <p:nvSpPr>
          <p:cNvPr id="7" name="Accolade ouvrante 6">
            <a:extLst>
              <a:ext uri="{FF2B5EF4-FFF2-40B4-BE49-F238E27FC236}">
                <a16:creationId xmlns:a16="http://schemas.microsoft.com/office/drawing/2014/main" id="{181716C8-34B2-B34D-BC05-C4C63E7C8AAA}"/>
              </a:ext>
            </a:extLst>
          </p:cNvPr>
          <p:cNvSpPr/>
          <p:nvPr/>
        </p:nvSpPr>
        <p:spPr>
          <a:xfrm>
            <a:off x="1905659" y="2953402"/>
            <a:ext cx="163917" cy="192381"/>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8" name="Flèche droite 11">
            <a:extLst>
              <a:ext uri="{FF2B5EF4-FFF2-40B4-BE49-F238E27FC236}">
                <a16:creationId xmlns:a16="http://schemas.microsoft.com/office/drawing/2014/main" id="{18E75DDE-4AFA-5044-9B06-4DF6F9001DE8}"/>
              </a:ext>
            </a:extLst>
          </p:cNvPr>
          <p:cNvSpPr/>
          <p:nvPr/>
        </p:nvSpPr>
        <p:spPr>
          <a:xfrm>
            <a:off x="9040622" y="3292106"/>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9" name="Accolade ouvrante 8">
            <a:extLst>
              <a:ext uri="{FF2B5EF4-FFF2-40B4-BE49-F238E27FC236}">
                <a16:creationId xmlns:a16="http://schemas.microsoft.com/office/drawing/2014/main" id="{8B553B3D-9D00-404F-B829-4A8136BD9886}"/>
              </a:ext>
            </a:extLst>
          </p:cNvPr>
          <p:cNvSpPr/>
          <p:nvPr/>
        </p:nvSpPr>
        <p:spPr>
          <a:xfrm rot="5400000">
            <a:off x="3941709" y="1506297"/>
            <a:ext cx="266891" cy="1346921"/>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10" name="ZoneTexte 9">
            <a:extLst>
              <a:ext uri="{FF2B5EF4-FFF2-40B4-BE49-F238E27FC236}">
                <a16:creationId xmlns:a16="http://schemas.microsoft.com/office/drawing/2014/main" id="{3525EC84-DD59-CB42-AC26-A0E748746658}"/>
              </a:ext>
            </a:extLst>
          </p:cNvPr>
          <p:cNvSpPr txBox="1"/>
          <p:nvPr/>
        </p:nvSpPr>
        <p:spPr>
          <a:xfrm>
            <a:off x="2365236" y="1615156"/>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Variable / Feature</a:t>
            </a:r>
            <a:endParaRPr lang="en-US" sz="2000" b="1">
              <a:solidFill>
                <a:srgbClr val="0B4491"/>
              </a:solidFill>
              <a:sym typeface="Helvetica Neue"/>
            </a:endParaRPr>
          </a:p>
        </p:txBody>
      </p:sp>
      <p:sp>
        <p:nvSpPr>
          <p:cNvPr id="11" name="ZoneTexte 10">
            <a:extLst>
              <a:ext uri="{FF2B5EF4-FFF2-40B4-BE49-F238E27FC236}">
                <a16:creationId xmlns:a16="http://schemas.microsoft.com/office/drawing/2014/main" id="{0E64F390-7D27-3140-A8D9-6B25CB512D3A}"/>
              </a:ext>
            </a:extLst>
          </p:cNvPr>
          <p:cNvSpPr txBox="1"/>
          <p:nvPr/>
        </p:nvSpPr>
        <p:spPr>
          <a:xfrm>
            <a:off x="9592136" y="1521692"/>
            <a:ext cx="2261387" cy="3676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Target feature</a:t>
            </a:r>
            <a:endParaRPr lang="en-US" sz="2000" b="1">
              <a:solidFill>
                <a:srgbClr val="0B4491"/>
              </a:solidFill>
              <a:sym typeface="Helvetica Neue"/>
            </a:endParaRPr>
          </a:p>
        </p:txBody>
      </p:sp>
      <p:sp>
        <p:nvSpPr>
          <p:cNvPr id="12" name="Accolade ouvrante 11">
            <a:extLst>
              <a:ext uri="{FF2B5EF4-FFF2-40B4-BE49-F238E27FC236}">
                <a16:creationId xmlns:a16="http://schemas.microsoft.com/office/drawing/2014/main" id="{493E4EFF-2909-BC47-886C-2C67C4587E0E}"/>
              </a:ext>
            </a:extLst>
          </p:cNvPr>
          <p:cNvSpPr/>
          <p:nvPr/>
        </p:nvSpPr>
        <p:spPr>
          <a:xfrm rot="5400000">
            <a:off x="10589385" y="1307178"/>
            <a:ext cx="266891" cy="1565130"/>
          </a:xfrm>
          <a:prstGeom prst="leftBrace">
            <a:avLst>
              <a:gd name="adj1" fmla="val 17823"/>
              <a:gd name="adj2" fmla="val 47872"/>
            </a:avLst>
          </a:prstGeom>
          <a:noFill/>
          <a:ln w="25400" cap="flat">
            <a:solidFill>
              <a:srgbClr val="03003A"/>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20" tIns="22860" rIns="45720" bIns="22860" numCol="1" spcCol="38100" rtlCol="0" anchor="t">
            <a:noAutofit/>
          </a:bodyPr>
          <a:lstStyle/>
          <a:p>
            <a:pPr latinLnBrk="1" hangingPunct="0"/>
            <a:endParaRPr lang="en-US" sz="900">
              <a:solidFill>
                <a:srgbClr val="000000"/>
              </a:solidFill>
            </a:endParaRPr>
          </a:p>
        </p:txBody>
      </p:sp>
      <p:sp>
        <p:nvSpPr>
          <p:cNvPr id="13" name="ZoneTexte 12">
            <a:extLst>
              <a:ext uri="{FF2B5EF4-FFF2-40B4-BE49-F238E27FC236}">
                <a16:creationId xmlns:a16="http://schemas.microsoft.com/office/drawing/2014/main" id="{787B5C0A-7545-2648-B3FC-9CB5AE03992E}"/>
              </a:ext>
            </a:extLst>
          </p:cNvPr>
          <p:cNvSpPr txBox="1"/>
          <p:nvPr/>
        </p:nvSpPr>
        <p:spPr>
          <a:xfrm>
            <a:off x="686604" y="1794692"/>
            <a:ext cx="102361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412750" hangingPunct="0"/>
            <a:r>
              <a:rPr lang="en-US" sz="2000">
                <a:solidFill>
                  <a:srgbClr val="0B4491"/>
                </a:solidFill>
              </a:rPr>
              <a:t>DATASET</a:t>
            </a:r>
            <a:endParaRPr lang="en-US" sz="2000" b="1">
              <a:solidFill>
                <a:srgbClr val="0B4491"/>
              </a:solidFill>
              <a:sym typeface="Helvetica Neue"/>
            </a:endParaRPr>
          </a:p>
        </p:txBody>
      </p:sp>
      <p:sp>
        <p:nvSpPr>
          <p:cNvPr id="14" name="ZoneTexte 13">
            <a:extLst>
              <a:ext uri="{FF2B5EF4-FFF2-40B4-BE49-F238E27FC236}">
                <a16:creationId xmlns:a16="http://schemas.microsoft.com/office/drawing/2014/main" id="{3F8AFFB3-82CE-E842-AA48-DC5B86FC9757}"/>
              </a:ext>
            </a:extLst>
          </p:cNvPr>
          <p:cNvSpPr txBox="1"/>
          <p:nvPr/>
        </p:nvSpPr>
        <p:spPr>
          <a:xfrm>
            <a:off x="609599" y="5858495"/>
            <a:ext cx="10707902" cy="6668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just" defTabSz="412750" hangingPunct="0"/>
            <a:r>
              <a:rPr lang="en-US" sz="2000">
                <a:solidFill>
                  <a:srgbClr val="0B4491"/>
                </a:solidFill>
              </a:rPr>
              <a:t>In this case, a </a:t>
            </a:r>
            <a:r>
              <a:rPr lang="en-US" sz="2000" b="1">
                <a:solidFill>
                  <a:srgbClr val="0B4491"/>
                </a:solidFill>
              </a:rPr>
              <a:t>Machine Learning Model learns </a:t>
            </a:r>
            <a:r>
              <a:rPr lang="en-US" sz="2000">
                <a:solidFill>
                  <a:srgbClr val="0B4491"/>
                </a:solidFill>
              </a:rPr>
              <a:t>to link the variables to the target feature. </a:t>
            </a:r>
          </a:p>
          <a:p>
            <a:pPr algn="just" defTabSz="412750" hangingPunct="0"/>
            <a:r>
              <a:rPr lang="en-US" sz="2000">
                <a:solidFill>
                  <a:srgbClr val="0B4491"/>
                </a:solidFill>
              </a:rPr>
              <a:t>Then it is used for </a:t>
            </a:r>
            <a:r>
              <a:rPr lang="en-US" sz="2000" b="1">
                <a:solidFill>
                  <a:srgbClr val="0B4491"/>
                </a:solidFill>
              </a:rPr>
              <a:t>predictions</a:t>
            </a:r>
            <a:r>
              <a:rPr lang="en-US" sz="2000">
                <a:solidFill>
                  <a:srgbClr val="0B4491"/>
                </a:solidFill>
              </a:rPr>
              <a:t> with new data </a:t>
            </a:r>
            <a:endParaRPr lang="en-US" sz="2000">
              <a:solidFill>
                <a:srgbClr val="0B4491"/>
              </a:solidFill>
              <a:sym typeface="Helvetica Neue"/>
            </a:endParaRPr>
          </a:p>
        </p:txBody>
      </p:sp>
      <p:graphicFrame>
        <p:nvGraphicFramePr>
          <p:cNvPr id="15" name="Tableau 14">
            <a:extLst>
              <a:ext uri="{FF2B5EF4-FFF2-40B4-BE49-F238E27FC236}">
                <a16:creationId xmlns:a16="http://schemas.microsoft.com/office/drawing/2014/main" id="{B043D124-3549-F844-AF33-07253B86449D}"/>
              </a:ext>
            </a:extLst>
          </p:cNvPr>
          <p:cNvGraphicFramePr>
            <a:graphicFrameLocks noGrp="1"/>
          </p:cNvGraphicFramePr>
          <p:nvPr>
            <p:extLst>
              <p:ext uri="{D42A27DB-BD31-4B8C-83A1-F6EECF244321}">
                <p14:modId xmlns:p14="http://schemas.microsoft.com/office/powerpoint/2010/main" val="2049793531"/>
              </p:ext>
            </p:extLst>
          </p:nvPr>
        </p:nvGraphicFramePr>
        <p:xfrm>
          <a:off x="2121618" y="4731255"/>
          <a:ext cx="6578600" cy="1005840"/>
        </p:xfrm>
        <a:graphic>
          <a:graphicData uri="http://schemas.openxmlformats.org/drawingml/2006/table">
            <a:tbl>
              <a:tblPr bandRow="1"/>
              <a:tblGrid>
                <a:gridCol w="1183811">
                  <a:extLst>
                    <a:ext uri="{9D8B030D-6E8A-4147-A177-3AD203B41FA5}">
                      <a16:colId xmlns:a16="http://schemas.microsoft.com/office/drawing/2014/main" val="20000"/>
                    </a:ext>
                  </a:extLst>
                </a:gridCol>
                <a:gridCol w="1447629">
                  <a:extLst>
                    <a:ext uri="{9D8B030D-6E8A-4147-A177-3AD203B41FA5}">
                      <a16:colId xmlns:a16="http://schemas.microsoft.com/office/drawing/2014/main" val="20001"/>
                    </a:ext>
                  </a:extLst>
                </a:gridCol>
                <a:gridCol w="1315720">
                  <a:extLst>
                    <a:ext uri="{9D8B030D-6E8A-4147-A177-3AD203B41FA5}">
                      <a16:colId xmlns:a16="http://schemas.microsoft.com/office/drawing/2014/main" val="20002"/>
                    </a:ext>
                  </a:extLst>
                </a:gridCol>
                <a:gridCol w="1315720">
                  <a:extLst>
                    <a:ext uri="{9D8B030D-6E8A-4147-A177-3AD203B41FA5}">
                      <a16:colId xmlns:a16="http://schemas.microsoft.com/office/drawing/2014/main" val="20003"/>
                    </a:ext>
                  </a:extLst>
                </a:gridCol>
                <a:gridCol w="1315720">
                  <a:extLst>
                    <a:ext uri="{9D8B030D-6E8A-4147-A177-3AD203B41FA5}">
                      <a16:colId xmlns:a16="http://schemas.microsoft.com/office/drawing/2014/main" val="20004"/>
                    </a:ext>
                  </a:extLst>
                </a:gridCol>
              </a:tblGrid>
              <a:tr h="335280">
                <a:tc>
                  <a:txBody>
                    <a:bodyPr/>
                    <a:lstStyle/>
                    <a:p>
                      <a:r>
                        <a:rPr lang="fr-FR" sz="1600"/>
                        <a:t>01/01/2018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-10</a:t>
                      </a:r>
                      <a:endParaRPr lang="en-US" sz="1600">
                        <a:latin typeface="Arial" panose="020B0604020202020204" pitchFamily="34" charset="0"/>
                        <a:cs typeface="Arial" panose="020B0604020202020204" pitchFamily="34" charset="0"/>
                      </a:endParaRPr>
                    </a:p>
                  </a:txBody>
                  <a:tcPr/>
                </a:tc>
                <a:tc>
                  <a:txBody>
                    <a:bodyPr/>
                    <a:lstStyle/>
                    <a:p>
                      <a:pPr algn="ctr"/>
                      <a:r>
                        <a:rPr lang="fr-FR" sz="1600"/>
                        <a:t>3</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70</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335280">
                <a:tc>
                  <a:txBody>
                    <a:bodyPr/>
                    <a:lstStyle/>
                    <a:p>
                      <a:r>
                        <a:rPr lang="fr-FR" sz="1600"/>
                        <a:t>02/01/2018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2</a:t>
                      </a: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4</a:t>
                      </a:r>
                      <a:endParaRPr lang="en-US" sz="1600">
                        <a:latin typeface="Arial" panose="020B0604020202020204" pitchFamily="34" charset="0"/>
                        <a:cs typeface="Arial" panose="020B0604020202020204" pitchFamily="34" charset="0"/>
                      </a:endParaRPr>
                    </a:p>
                  </a:txBody>
                  <a:tcPr/>
                </a:tc>
                <a:tc>
                  <a:txBody>
                    <a:bodyPr/>
                    <a:lstStyle/>
                    <a:p>
                      <a:pPr algn="ctr"/>
                      <a:r>
                        <a:rPr lang="fr-FR" sz="1600"/>
                        <a:t>…</a:t>
                      </a:r>
                      <a:endParaRPr lang="en-US" sz="1600">
                        <a:latin typeface="Arial" panose="020B0604020202020204" pitchFamily="34" charset="0"/>
                        <a:cs typeface="Arial" panose="020B0604020202020204" pitchFamily="34" charset="0"/>
                      </a:endParaRPr>
                    </a:p>
                  </a:txBody>
                  <a:tcPr/>
                </a:tc>
                <a:tc>
                  <a:txBody>
                    <a:bodyPr/>
                    <a:lstStyle/>
                    <a:p>
                      <a:pPr algn="ctr"/>
                      <a:r>
                        <a:rPr lang="fr-FR" sz="1600"/>
                        <a:t>73</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335280">
                <a:tc>
                  <a:txBody>
                    <a:bodyPr/>
                    <a:lstStyle/>
                    <a:p>
                      <a:r>
                        <a:rPr lang="fr-FR" sz="1600"/>
                        <a:t>03/01/2018</a:t>
                      </a:r>
                      <a:endParaRPr lang="en-US" sz="1600">
                        <a:latin typeface="Arial" panose="020B0604020202020204" pitchFamily="34" charset="0"/>
                        <a:cs typeface="Arial" panose="020B0604020202020204" pitchFamily="34" charset="0"/>
                      </a:endParaRPr>
                    </a:p>
                  </a:txBody>
                  <a:tcPr/>
                </a:tc>
                <a:tc>
                  <a:txBody>
                    <a:bodyPr/>
                    <a:lstStyle/>
                    <a:p>
                      <a:pPr algn="ctr"/>
                      <a:r>
                        <a:rPr lang="fr-FR" sz="1600"/>
                        <a:t>15</a:t>
                      </a:r>
                      <a:endParaRPr lang="en-US" sz="1600">
                        <a:latin typeface="Arial" panose="020B0604020202020204" pitchFamily="34" charset="0"/>
                        <a:cs typeface="Arial" panose="020B0604020202020204" pitchFamily="34" charset="0"/>
                      </a:endParaRPr>
                    </a:p>
                  </a:txBody>
                  <a:tcPr/>
                </a:tc>
                <a:tc>
                  <a:txBody>
                    <a:bodyPr/>
                    <a:lstStyle/>
                    <a:p>
                      <a:pPr algn="ctr"/>
                      <a:r>
                        <a:rPr lang="fr-FR" sz="1600"/>
                        <a:t>5</a:t>
                      </a:r>
                      <a:endParaRPr lang="en-US" sz="1600">
                        <a:latin typeface="Arial" panose="020B0604020202020204" pitchFamily="34" charset="0"/>
                        <a:cs typeface="Arial" panose="020B0604020202020204" pitchFamily="34" charset="0"/>
                      </a:endParaRPr>
                    </a:p>
                  </a:txBody>
                  <a:tcPr/>
                </a:tc>
                <a:tc>
                  <a:txBody>
                    <a:bodyPr/>
                    <a:lstStyle/>
                    <a:p>
                      <a:pPr algn="ctr"/>
                      <a:endParaRPr lang="en-US" sz="1600">
                        <a:latin typeface="Arial" panose="020B0604020202020204" pitchFamily="34" charset="0"/>
                        <a:cs typeface="Arial" panose="020B0604020202020204" pitchFamily="34" charset="0"/>
                      </a:endParaRPr>
                    </a:p>
                  </a:txBody>
                  <a:tcPr/>
                </a:tc>
                <a:tc>
                  <a:txBody>
                    <a:bodyPr/>
                    <a:lstStyle/>
                    <a:p>
                      <a:pPr algn="ctr"/>
                      <a:r>
                        <a:rPr lang="fr-FR" sz="1600">
                          <a:latin typeface="Helvetica Neue"/>
                          <a:cs typeface="Arial" panose="020B0604020202020204" pitchFamily="34" charset="0"/>
                        </a:rPr>
                        <a:t>64</a:t>
                      </a:r>
                      <a:endParaRPr lang="en-US" sz="16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bl>
          </a:graphicData>
        </a:graphic>
      </p:graphicFrame>
      <p:sp>
        <p:nvSpPr>
          <p:cNvPr id="16" name="ZoneTexte 15">
            <a:extLst>
              <a:ext uri="{FF2B5EF4-FFF2-40B4-BE49-F238E27FC236}">
                <a16:creationId xmlns:a16="http://schemas.microsoft.com/office/drawing/2014/main" id="{54B8DF69-B57C-F649-A2B8-8715E40F12C2}"/>
              </a:ext>
            </a:extLst>
          </p:cNvPr>
          <p:cNvSpPr txBox="1"/>
          <p:nvPr/>
        </p:nvSpPr>
        <p:spPr>
          <a:xfrm>
            <a:off x="4960844" y="1969199"/>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History</a:t>
            </a:r>
            <a:endParaRPr lang="en-US" sz="2000" b="1">
              <a:solidFill>
                <a:srgbClr val="0B4491"/>
              </a:solidFill>
              <a:sym typeface="Helvetica Neue"/>
            </a:endParaRPr>
          </a:p>
        </p:txBody>
      </p:sp>
      <p:sp>
        <p:nvSpPr>
          <p:cNvPr id="17" name="ZoneTexte 16">
            <a:extLst>
              <a:ext uri="{FF2B5EF4-FFF2-40B4-BE49-F238E27FC236}">
                <a16:creationId xmlns:a16="http://schemas.microsoft.com/office/drawing/2014/main" id="{D6FBF810-2531-2447-8E0B-31DFE8CDCBE2}"/>
              </a:ext>
            </a:extLst>
          </p:cNvPr>
          <p:cNvSpPr txBox="1"/>
          <p:nvPr/>
        </p:nvSpPr>
        <p:spPr>
          <a:xfrm>
            <a:off x="4945604" y="4344379"/>
            <a:ext cx="3455565"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b="1">
                <a:solidFill>
                  <a:srgbClr val="0B4491"/>
                </a:solidFill>
              </a:rPr>
              <a:t>New Data</a:t>
            </a:r>
            <a:endParaRPr lang="en-US" sz="2000" b="1">
              <a:solidFill>
                <a:srgbClr val="0B4491"/>
              </a:solidFill>
              <a:sym typeface="Helvetica Neue"/>
            </a:endParaRPr>
          </a:p>
        </p:txBody>
      </p:sp>
      <p:graphicFrame>
        <p:nvGraphicFramePr>
          <p:cNvPr id="18" name="Tableau 17">
            <a:extLst>
              <a:ext uri="{FF2B5EF4-FFF2-40B4-BE49-F238E27FC236}">
                <a16:creationId xmlns:a16="http://schemas.microsoft.com/office/drawing/2014/main" id="{31D776B9-09E0-1349-914E-C2BD974B79E5}"/>
              </a:ext>
            </a:extLst>
          </p:cNvPr>
          <p:cNvGraphicFramePr>
            <a:graphicFrameLocks noGrp="1"/>
          </p:cNvGraphicFramePr>
          <p:nvPr/>
        </p:nvGraphicFramePr>
        <p:xfrm>
          <a:off x="9894396" y="4718840"/>
          <a:ext cx="1656870" cy="1005840"/>
        </p:xfrm>
        <a:graphic>
          <a:graphicData uri="http://schemas.openxmlformats.org/drawingml/2006/table">
            <a:tbl>
              <a:tblPr bandRow="1">
                <a:tableStyleId>{775DCB02-9BB8-47FD-8907-85C794F793BA}</a:tableStyleId>
              </a:tblPr>
              <a:tblGrid>
                <a:gridCol w="1656870">
                  <a:extLst>
                    <a:ext uri="{9D8B030D-6E8A-4147-A177-3AD203B41FA5}">
                      <a16:colId xmlns:a16="http://schemas.microsoft.com/office/drawing/2014/main" val="20000"/>
                    </a:ext>
                  </a:extLst>
                </a:gridCol>
              </a:tblGrid>
              <a:tr h="335280">
                <a:tc>
                  <a:txBody>
                    <a:bodyPr/>
                    <a:lstStyle/>
                    <a:p>
                      <a:pPr algn="ctr"/>
                      <a:r>
                        <a:rPr lang="fr-FR" sz="1600"/>
                        <a:t>?</a:t>
                      </a:r>
                      <a:endParaRPr lang="en-US" sz="1600"/>
                    </a:p>
                  </a:txBody>
                  <a:tcPr/>
                </a:tc>
                <a:extLst>
                  <a:ext uri="{0D108BD9-81ED-4DB2-BD59-A6C34878D82A}">
                    <a16:rowId xmlns:a16="http://schemas.microsoft.com/office/drawing/2014/main" val="10000"/>
                  </a:ext>
                </a:extLst>
              </a:tr>
              <a:tr h="335280">
                <a:tc>
                  <a:txBody>
                    <a:bodyPr/>
                    <a:lstStyle/>
                    <a:p>
                      <a:pPr algn="ctr"/>
                      <a:r>
                        <a:rPr lang="fr-FR" sz="1600"/>
                        <a:t>?</a:t>
                      </a:r>
                      <a:endParaRPr lang="en-US" sz="1600"/>
                    </a:p>
                  </a:txBody>
                  <a:tcPr/>
                </a:tc>
                <a:extLst>
                  <a:ext uri="{0D108BD9-81ED-4DB2-BD59-A6C34878D82A}">
                    <a16:rowId xmlns:a16="http://schemas.microsoft.com/office/drawing/2014/main" val="10001"/>
                  </a:ext>
                </a:extLst>
              </a:tr>
              <a:tr h="335280">
                <a:tc>
                  <a:txBody>
                    <a:bodyPr/>
                    <a:lstStyle/>
                    <a:p>
                      <a:pPr algn="ctr"/>
                      <a:r>
                        <a:rPr lang="fr-FR" sz="1600"/>
                        <a:t>?</a:t>
                      </a:r>
                      <a:endParaRPr lang="en-US" sz="1600"/>
                    </a:p>
                  </a:txBody>
                  <a:tcPr/>
                </a:tc>
                <a:extLst>
                  <a:ext uri="{0D108BD9-81ED-4DB2-BD59-A6C34878D82A}">
                    <a16:rowId xmlns:a16="http://schemas.microsoft.com/office/drawing/2014/main" val="10002"/>
                  </a:ext>
                </a:extLst>
              </a:tr>
            </a:tbl>
          </a:graphicData>
        </a:graphic>
      </p:graphicFrame>
      <p:sp>
        <p:nvSpPr>
          <p:cNvPr id="19" name="ZoneTexte 18">
            <a:extLst>
              <a:ext uri="{FF2B5EF4-FFF2-40B4-BE49-F238E27FC236}">
                <a16:creationId xmlns:a16="http://schemas.microsoft.com/office/drawing/2014/main" id="{60388732-F794-C94E-AE27-D0EDFCD89BAD}"/>
              </a:ext>
            </a:extLst>
          </p:cNvPr>
          <p:cNvSpPr txBox="1"/>
          <p:nvPr/>
        </p:nvSpPr>
        <p:spPr>
          <a:xfrm>
            <a:off x="7816723" y="3771263"/>
            <a:ext cx="3007403"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Learn</a:t>
            </a:r>
            <a:endParaRPr lang="en-US" sz="2000" b="1">
              <a:solidFill>
                <a:srgbClr val="0B4491"/>
              </a:solidFill>
              <a:sym typeface="Helvetica Neue"/>
            </a:endParaRPr>
          </a:p>
        </p:txBody>
      </p:sp>
      <p:sp>
        <p:nvSpPr>
          <p:cNvPr id="20" name="Flèche droite 23">
            <a:extLst>
              <a:ext uri="{FF2B5EF4-FFF2-40B4-BE49-F238E27FC236}">
                <a16:creationId xmlns:a16="http://schemas.microsoft.com/office/drawing/2014/main" id="{19B72816-2439-5247-96C9-427C9A99230E}"/>
              </a:ext>
            </a:extLst>
          </p:cNvPr>
          <p:cNvSpPr/>
          <p:nvPr/>
        </p:nvSpPr>
        <p:spPr>
          <a:xfrm>
            <a:off x="9043670" y="4859075"/>
            <a:ext cx="602214" cy="489109"/>
          </a:xfrm>
          <a:prstGeom prst="right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21" name="ZoneTexte 20">
            <a:extLst>
              <a:ext uri="{FF2B5EF4-FFF2-40B4-BE49-F238E27FC236}">
                <a16:creationId xmlns:a16="http://schemas.microsoft.com/office/drawing/2014/main" id="{931D2088-4012-6541-A039-9FDE8A2EEA49}"/>
              </a:ext>
            </a:extLst>
          </p:cNvPr>
          <p:cNvSpPr txBox="1"/>
          <p:nvPr/>
        </p:nvSpPr>
        <p:spPr>
          <a:xfrm>
            <a:off x="7783195" y="5335496"/>
            <a:ext cx="3007403" cy="3590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r>
              <a:rPr lang="en-US" sz="2000">
                <a:solidFill>
                  <a:srgbClr val="0B4491"/>
                </a:solidFill>
              </a:rPr>
              <a:t>Predict</a:t>
            </a:r>
            <a:endParaRPr lang="en-US" sz="2000" b="1">
              <a:solidFill>
                <a:srgbClr val="0B4491"/>
              </a:solidFill>
              <a:sym typeface="Helvetica Neue"/>
            </a:endParaRPr>
          </a:p>
        </p:txBody>
      </p:sp>
      <p:sp>
        <p:nvSpPr>
          <p:cNvPr id="22" name="Titre 1">
            <a:extLst>
              <a:ext uri="{FF2B5EF4-FFF2-40B4-BE49-F238E27FC236}">
                <a16:creationId xmlns:a16="http://schemas.microsoft.com/office/drawing/2014/main" id="{5AB6F73B-C177-9C4A-AE27-B8C9C3715535}"/>
              </a:ext>
            </a:extLst>
          </p:cNvPr>
          <p:cNvSpPr>
            <a:spLocks noGrp="1"/>
          </p:cNvSpPr>
          <p:nvPr>
            <p:ph type="title"/>
          </p:nvPr>
        </p:nvSpPr>
        <p:spPr>
          <a:xfrm>
            <a:off x="690720" y="55416"/>
            <a:ext cx="10515600" cy="1325563"/>
          </a:xfrm>
        </p:spPr>
        <p:txBody>
          <a:bodyPr/>
          <a:lstStyle/>
          <a:p>
            <a:r>
              <a:rPr lang="fr-FR" err="1"/>
              <a:t>Some</a:t>
            </a:r>
            <a:r>
              <a:rPr lang="fr-FR"/>
              <a:t> basic </a:t>
            </a:r>
            <a:r>
              <a:rPr lang="fr-FR" err="1"/>
              <a:t>vocabulary</a:t>
            </a:r>
            <a:endParaRPr lang="en-US"/>
          </a:p>
        </p:txBody>
      </p:sp>
      <p:sp>
        <p:nvSpPr>
          <p:cNvPr id="23" name="Espace réservé du contenu 2">
            <a:extLst>
              <a:ext uri="{FF2B5EF4-FFF2-40B4-BE49-F238E27FC236}">
                <a16:creationId xmlns:a16="http://schemas.microsoft.com/office/drawing/2014/main" id="{73088612-C81F-F741-9DEB-8054BAD276A1}"/>
              </a:ext>
            </a:extLst>
          </p:cNvPr>
          <p:cNvSpPr txBox="1">
            <a:spLocks/>
          </p:cNvSpPr>
          <p:nvPr/>
        </p:nvSpPr>
        <p:spPr>
          <a:xfrm>
            <a:off x="1312468" y="10767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err="1">
                <a:latin typeface="Arial"/>
                <a:cs typeface="Arial"/>
              </a:rPr>
              <a:t>Problem</a:t>
            </a:r>
            <a:r>
              <a:rPr lang="fr-FR">
                <a:latin typeface="Arial"/>
                <a:cs typeface="Arial"/>
              </a:rPr>
              <a:t>: </a:t>
            </a:r>
            <a:r>
              <a:rPr lang="fr-FR" err="1">
                <a:latin typeface="Arial"/>
                <a:cs typeface="Arial"/>
              </a:rPr>
              <a:t>Predict</a:t>
            </a:r>
            <a:r>
              <a:rPr lang="fr-FR">
                <a:latin typeface="Arial"/>
                <a:cs typeface="Arial"/>
              </a:rPr>
              <a:t> sales of </a:t>
            </a:r>
            <a:r>
              <a:rPr lang="fr-FR" err="1">
                <a:latin typeface="Arial"/>
                <a:cs typeface="Arial"/>
              </a:rPr>
              <a:t>ice</a:t>
            </a:r>
            <a:r>
              <a:rPr lang="fr-FR">
                <a:latin typeface="Arial"/>
                <a:cs typeface="Arial"/>
              </a:rPr>
              <a:t> </a:t>
            </a:r>
            <a:r>
              <a:rPr lang="fr-FR" err="1">
                <a:latin typeface="Arial"/>
                <a:cs typeface="Arial"/>
              </a:rPr>
              <a:t>creams</a:t>
            </a:r>
            <a:r>
              <a:rPr lang="fr-FR">
                <a:latin typeface="Arial"/>
                <a:cs typeface="Arial"/>
              </a:rPr>
              <a:t> </a:t>
            </a:r>
            <a:r>
              <a:rPr lang="fr-FR" err="1">
                <a:latin typeface="Arial"/>
                <a:cs typeface="Arial"/>
              </a:rPr>
              <a:t>sold</a:t>
            </a:r>
            <a:r>
              <a:rPr lang="fr-FR">
                <a:latin typeface="Arial"/>
                <a:cs typeface="Arial"/>
              </a:rPr>
              <a:t> in a </a:t>
            </a:r>
            <a:r>
              <a:rPr lang="fr-FR" err="1">
                <a:latin typeface="Arial"/>
                <a:cs typeface="Arial"/>
              </a:rPr>
              <a:t>gas</a:t>
            </a:r>
            <a:r>
              <a:rPr lang="fr-FR">
                <a:latin typeface="Arial"/>
                <a:cs typeface="Arial"/>
              </a:rPr>
              <a:t> station for a </a:t>
            </a:r>
            <a:r>
              <a:rPr lang="fr-FR" err="1">
                <a:latin typeface="Arial"/>
                <a:cs typeface="Arial"/>
              </a:rPr>
              <a:t>given</a:t>
            </a:r>
            <a:r>
              <a:rPr lang="fr-FR">
                <a:latin typeface="Arial"/>
                <a:cs typeface="Arial"/>
              </a:rPr>
              <a:t> </a:t>
            </a:r>
            <a:r>
              <a:rPr lang="fr-FR" err="1">
                <a:latin typeface="Arial"/>
                <a:cs typeface="Arial"/>
              </a:rPr>
              <a:t>day</a:t>
            </a:r>
            <a:endParaRPr lang="fr-FR">
              <a:latin typeface="Arial"/>
              <a:cs typeface="Arial"/>
            </a:endParaRPr>
          </a:p>
        </p:txBody>
      </p:sp>
    </p:spTree>
    <p:extLst>
      <p:ext uri="{BB962C8B-B14F-4D97-AF65-F5344CB8AC3E}">
        <p14:creationId xmlns:p14="http://schemas.microsoft.com/office/powerpoint/2010/main" val="3030437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1B384DCF-882F-CF49-BDE5-FA5F9558A013}"/>
              </a:ext>
            </a:extLst>
          </p:cNvPr>
          <p:cNvSpPr>
            <a:spLocks noGrp="1"/>
          </p:cNvSpPr>
          <p:nvPr>
            <p:ph type="title"/>
          </p:nvPr>
        </p:nvSpPr>
        <p:spPr>
          <a:xfrm>
            <a:off x="838200" y="365125"/>
            <a:ext cx="10515600" cy="1325563"/>
          </a:xfrm>
        </p:spPr>
        <p:txBody>
          <a:bodyPr/>
          <a:lstStyle/>
          <a:p>
            <a:r>
              <a:rPr lang="en-US"/>
              <a:t>What are the branches of machine learning?</a:t>
            </a:r>
          </a:p>
        </p:txBody>
      </p:sp>
      <p:sp>
        <p:nvSpPr>
          <p:cNvPr id="5" name="Espace réservé du numéro de diapositive 2">
            <a:extLst>
              <a:ext uri="{FF2B5EF4-FFF2-40B4-BE49-F238E27FC236}">
                <a16:creationId xmlns:a16="http://schemas.microsoft.com/office/drawing/2014/main" id="{86B2A878-AE72-2945-9A6D-AEADFC67614D}"/>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6</a:t>
            </a:fld>
            <a:endParaRPr lang="en-US"/>
          </a:p>
        </p:txBody>
      </p:sp>
      <p:grpSp>
        <p:nvGrpSpPr>
          <p:cNvPr id="6" name="Groupe 5">
            <a:extLst>
              <a:ext uri="{FF2B5EF4-FFF2-40B4-BE49-F238E27FC236}">
                <a16:creationId xmlns:a16="http://schemas.microsoft.com/office/drawing/2014/main" id="{0A55AA13-485D-F04A-81CB-63FF96DE91CB}"/>
              </a:ext>
            </a:extLst>
          </p:cNvPr>
          <p:cNvGrpSpPr/>
          <p:nvPr/>
        </p:nvGrpSpPr>
        <p:grpSpPr>
          <a:xfrm>
            <a:off x="2567608" y="1340768"/>
            <a:ext cx="7020545" cy="4664615"/>
            <a:chOff x="2567608" y="1340768"/>
            <a:chExt cx="7020545" cy="4664615"/>
          </a:xfrm>
        </p:grpSpPr>
        <p:pic>
          <p:nvPicPr>
            <p:cNvPr id="7" name="Picture 2" descr="RÃ©sultat de recherche d'images pour &quot;machine learning domains&quot;">
              <a:extLst>
                <a:ext uri="{FF2B5EF4-FFF2-40B4-BE49-F238E27FC236}">
                  <a16:creationId xmlns:a16="http://schemas.microsoft.com/office/drawing/2014/main" id="{72846711-A4F0-CE46-866D-0F5E7A96F9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9013"/>
            <a:stretch/>
          </p:blipFill>
          <p:spPr bwMode="auto">
            <a:xfrm>
              <a:off x="2567608" y="1340768"/>
              <a:ext cx="7020545" cy="3564864"/>
            </a:xfrm>
            <a:prstGeom prst="rect">
              <a:avLst/>
            </a:prstGeom>
            <a:noFill/>
            <a:extLst>
              <a:ext uri="{909E8E84-426E-40DD-AFC4-6F175D3DCCD1}">
                <a14:hiddenFill xmlns:a14="http://schemas.microsoft.com/office/drawing/2010/main">
                  <a:solidFill>
                    <a:srgbClr val="FFFFFF"/>
                  </a:solidFill>
                </a14:hiddenFill>
              </a:ext>
            </a:extLst>
          </p:spPr>
        </p:pic>
        <p:sp>
          <p:nvSpPr>
            <p:cNvPr id="8" name="Ellipse 7">
              <a:extLst>
                <a:ext uri="{FF2B5EF4-FFF2-40B4-BE49-F238E27FC236}">
                  <a16:creationId xmlns:a16="http://schemas.microsoft.com/office/drawing/2014/main" id="{2C45CA15-7307-0142-AE3B-7F2B6CEB53D9}"/>
                </a:ext>
              </a:extLst>
            </p:cNvPr>
            <p:cNvSpPr/>
            <p:nvPr/>
          </p:nvSpPr>
          <p:spPr>
            <a:xfrm>
              <a:off x="5509469" y="4893275"/>
              <a:ext cx="1136822" cy="1112108"/>
            </a:xfrm>
            <a:prstGeom prst="ellipse">
              <a:avLst/>
            </a:prstGeom>
            <a:solidFill>
              <a:srgbClr val="F17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ZoneTexte 8">
              <a:extLst>
                <a:ext uri="{FF2B5EF4-FFF2-40B4-BE49-F238E27FC236}">
                  <a16:creationId xmlns:a16="http://schemas.microsoft.com/office/drawing/2014/main" id="{82A19C1B-82C6-F449-9AF6-CB177DBE90C3}"/>
                </a:ext>
              </a:extLst>
            </p:cNvPr>
            <p:cNvSpPr txBox="1"/>
            <p:nvPr/>
          </p:nvSpPr>
          <p:spPr>
            <a:xfrm>
              <a:off x="5669338" y="5194066"/>
              <a:ext cx="817083" cy="646331"/>
            </a:xfrm>
            <a:prstGeom prst="rect">
              <a:avLst/>
            </a:prstGeom>
            <a:noFill/>
          </p:spPr>
          <p:txBody>
            <a:bodyPr wrap="none" rtlCol="0" anchor="t">
              <a:spAutoFit/>
            </a:bodyPr>
            <a:lstStyle/>
            <a:p>
              <a:pPr algn="ctr"/>
              <a:r>
                <a:rPr lang="en-US">
                  <a:solidFill>
                    <a:schemeClr val="bg1"/>
                  </a:solidFill>
                </a:rPr>
                <a:t>Others</a:t>
              </a:r>
            </a:p>
            <a:p>
              <a:pPr algn="ctr"/>
              <a:r>
                <a:rPr lang="en-US">
                  <a:solidFill>
                    <a:schemeClr val="bg1"/>
                  </a:solidFill>
                </a:rPr>
                <a:t>…</a:t>
              </a:r>
            </a:p>
          </p:txBody>
        </p:sp>
      </p:grpSp>
    </p:spTree>
    <p:extLst>
      <p:ext uri="{BB962C8B-B14F-4D97-AF65-F5344CB8AC3E}">
        <p14:creationId xmlns:p14="http://schemas.microsoft.com/office/powerpoint/2010/main" val="3032526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a:extLst>
              <a:ext uri="{FF2B5EF4-FFF2-40B4-BE49-F238E27FC236}">
                <a16:creationId xmlns:a16="http://schemas.microsoft.com/office/drawing/2014/main" id="{158411B2-CD75-D24C-9A7C-715A7F8ABD4E}"/>
              </a:ext>
            </a:extLst>
          </p:cNvPr>
          <p:cNvSpPr>
            <a:spLocks noGrp="1"/>
          </p:cNvSpPr>
          <p:nvPr>
            <p:ph type="title"/>
          </p:nvPr>
        </p:nvSpPr>
        <p:spPr>
          <a:xfrm>
            <a:off x="838200" y="365125"/>
            <a:ext cx="10515600" cy="1325563"/>
          </a:xfrm>
        </p:spPr>
        <p:txBody>
          <a:bodyPr/>
          <a:lstStyle/>
          <a:p>
            <a:r>
              <a:rPr lang="en-US"/>
              <a:t>Classification</a:t>
            </a:r>
          </a:p>
        </p:txBody>
      </p:sp>
      <p:graphicFrame>
        <p:nvGraphicFramePr>
          <p:cNvPr id="6" name="Espace réservé du contenu 3">
            <a:extLst>
              <a:ext uri="{FF2B5EF4-FFF2-40B4-BE49-F238E27FC236}">
                <a16:creationId xmlns:a16="http://schemas.microsoft.com/office/drawing/2014/main" id="{1990B35A-84A3-464F-AC37-9F3063B38FA4}"/>
              </a:ext>
            </a:extLst>
          </p:cNvPr>
          <p:cNvGraphicFramePr>
            <a:graphicFrameLocks noGrp="1"/>
          </p:cNvGraphicFramePr>
          <p:nvPr>
            <p:ph idx="1"/>
            <p:extLst>
              <p:ext uri="{D42A27DB-BD31-4B8C-83A1-F6EECF244321}">
                <p14:modId xmlns:p14="http://schemas.microsoft.com/office/powerpoint/2010/main" val="3487692294"/>
              </p:ext>
            </p:extLst>
          </p:nvPr>
        </p:nvGraphicFramePr>
        <p:xfrm>
          <a:off x="838200" y="2348880"/>
          <a:ext cx="4825752" cy="246888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gridCol w="1206438">
                  <a:extLst>
                    <a:ext uri="{9D8B030D-6E8A-4147-A177-3AD203B41FA5}">
                      <a16:colId xmlns:a16="http://schemas.microsoft.com/office/drawing/2014/main" val="20003"/>
                    </a:ext>
                  </a:extLst>
                </a:gridCol>
              </a:tblGrid>
              <a:tr h="340358">
                <a:tc>
                  <a:txBody>
                    <a:bodyPr/>
                    <a:lstStyle/>
                    <a:p>
                      <a:endParaRPr lang="en-US"/>
                    </a:p>
                  </a:txBody>
                  <a:tcPr/>
                </a:tc>
                <a:tc>
                  <a:txBody>
                    <a:bodyPr/>
                    <a:lstStyle/>
                    <a:p>
                      <a:r>
                        <a:rPr lang="fr-FR"/>
                        <a:t>Nb streams per day</a:t>
                      </a:r>
                      <a:endParaRPr lang="en-US"/>
                    </a:p>
                  </a:txBody>
                  <a:tcPr/>
                </a:tc>
                <a:tc>
                  <a:txBody>
                    <a:bodyPr/>
                    <a:lstStyle/>
                    <a:p>
                      <a:r>
                        <a:rPr lang="fr-FR"/>
                        <a:t>Seniority</a:t>
                      </a:r>
                      <a:endParaRPr lang="en-US"/>
                    </a:p>
                  </a:txBody>
                  <a:tcPr/>
                </a:tc>
                <a:tc>
                  <a:txBody>
                    <a:bodyPr/>
                    <a:lstStyle/>
                    <a:p>
                      <a:r>
                        <a:rPr lang="fr-FR" err="1"/>
                        <a:t>Buy</a:t>
                      </a:r>
                      <a:r>
                        <a:rPr lang="fr-FR" baseline="0"/>
                        <a:t> </a:t>
                      </a:r>
                      <a:r>
                        <a:rPr lang="fr-FR" baseline="0" err="1"/>
                        <a:t>after</a:t>
                      </a:r>
                      <a:r>
                        <a:rPr lang="fr-FR" baseline="0"/>
                        <a:t> trial?</a:t>
                      </a:r>
                      <a:endParaRPr lang="en-US"/>
                    </a:p>
                  </a:txBody>
                  <a:tcPr>
                    <a:solidFill>
                      <a:schemeClr val="accent4">
                        <a:lumMod val="60000"/>
                        <a:lumOff val="40000"/>
                      </a:schemeClr>
                    </a:solidFill>
                  </a:tcPr>
                </a:tc>
                <a:extLst>
                  <a:ext uri="{0D108BD9-81ED-4DB2-BD59-A6C34878D82A}">
                    <a16:rowId xmlns:a16="http://schemas.microsoft.com/office/drawing/2014/main" val="10000"/>
                  </a:ext>
                </a:extLst>
              </a:tr>
              <a:tr h="340358">
                <a:tc>
                  <a:txBody>
                    <a:bodyPr/>
                    <a:lstStyle/>
                    <a:p>
                      <a:r>
                        <a:rPr lang="fr-FR" b="1"/>
                        <a:t>User 1</a:t>
                      </a:r>
                      <a:endParaRPr lang="en-US" b="1"/>
                    </a:p>
                  </a:txBody>
                  <a:tcPr/>
                </a:tc>
                <a:tc>
                  <a:txBody>
                    <a:bodyPr/>
                    <a:lstStyle/>
                    <a:p>
                      <a:pPr algn="ctr"/>
                      <a:r>
                        <a:rPr lang="fr-FR"/>
                        <a:t>12</a:t>
                      </a:r>
                      <a:endParaRPr lang="en-US"/>
                    </a:p>
                  </a:txBody>
                  <a:tcPr/>
                </a:tc>
                <a:tc>
                  <a:txBody>
                    <a:bodyPr/>
                    <a:lstStyle/>
                    <a:p>
                      <a:pPr algn="ctr"/>
                      <a:r>
                        <a:rPr lang="fr-FR"/>
                        <a:t>1</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1"/>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2</a:t>
                      </a:r>
                      <a:endParaRPr lang="en-US" b="1"/>
                    </a:p>
                  </a:txBody>
                  <a:tcPr/>
                </a:tc>
                <a:tc>
                  <a:txBody>
                    <a:bodyPr/>
                    <a:lstStyle/>
                    <a:p>
                      <a:pPr algn="ctr"/>
                      <a:r>
                        <a:rPr lang="fr-FR"/>
                        <a:t>56</a:t>
                      </a:r>
                      <a:endParaRPr lang="en-US"/>
                    </a:p>
                  </a:txBody>
                  <a:tcPr/>
                </a:tc>
                <a:tc>
                  <a:txBody>
                    <a:bodyPr/>
                    <a:lstStyle/>
                    <a:p>
                      <a:pPr algn="ctr"/>
                      <a:r>
                        <a:rPr lang="fr-FR"/>
                        <a:t>24</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2"/>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3</a:t>
                      </a:r>
                      <a:endParaRPr lang="en-US" b="1"/>
                    </a:p>
                  </a:txBody>
                  <a:tcPr/>
                </a:tc>
                <a:tc>
                  <a:txBody>
                    <a:bodyPr/>
                    <a:lstStyle/>
                    <a:p>
                      <a:pPr algn="ctr"/>
                      <a:r>
                        <a:rPr lang="fr-FR"/>
                        <a:t>467</a:t>
                      </a:r>
                      <a:endParaRPr lang="en-US"/>
                    </a:p>
                  </a:txBody>
                  <a:tcPr/>
                </a:tc>
                <a:tc>
                  <a:txBody>
                    <a:bodyPr/>
                    <a:lstStyle/>
                    <a:p>
                      <a:pPr algn="ctr"/>
                      <a:r>
                        <a:rPr lang="fr-FR"/>
                        <a:t>13</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tc>
                <a:tc>
                  <a:txBody>
                    <a:bodyPr/>
                    <a:lstStyle/>
                    <a:p>
                      <a:r>
                        <a:rPr lang="fr-FR"/>
                        <a:t>…</a:t>
                      </a:r>
                      <a:endParaRPr lang="en-US"/>
                    </a:p>
                  </a:txBody>
                  <a:tcPr>
                    <a:solidFill>
                      <a:schemeClr val="accent4">
                        <a:lumMod val="60000"/>
                        <a:lumOff val="40000"/>
                      </a:schemeClr>
                    </a:solidFill>
                  </a:tcPr>
                </a:tc>
                <a:extLst>
                  <a:ext uri="{0D108BD9-81ED-4DB2-BD59-A6C34878D82A}">
                    <a16:rowId xmlns:a16="http://schemas.microsoft.com/office/drawing/2014/main" val="10004"/>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n</a:t>
                      </a:r>
                      <a:endParaRPr lang="en-US" b="1"/>
                    </a:p>
                  </a:txBody>
                  <a:tcPr/>
                </a:tc>
                <a:tc>
                  <a:txBody>
                    <a:bodyPr/>
                    <a:lstStyle/>
                    <a:p>
                      <a:pPr algn="ctr"/>
                      <a:r>
                        <a:rPr lang="fr-FR"/>
                        <a:t>32</a:t>
                      </a:r>
                      <a:endParaRPr lang="en-US"/>
                    </a:p>
                  </a:txBody>
                  <a:tcPr/>
                </a:tc>
                <a:tc>
                  <a:txBody>
                    <a:bodyPr/>
                    <a:lstStyle/>
                    <a:p>
                      <a:pPr algn="ctr"/>
                      <a:r>
                        <a:rPr lang="fr-FR"/>
                        <a:t>4</a:t>
                      </a:r>
                      <a:endParaRPr lang="en-US"/>
                    </a:p>
                  </a:txBody>
                  <a:tcPr/>
                </a:tc>
                <a:tc>
                  <a:txBody>
                    <a:bodyPr/>
                    <a:lstStyle/>
                    <a:p>
                      <a:endParaRPr lang="en-US"/>
                    </a:p>
                  </a:txBody>
                  <a:tcPr>
                    <a:solidFill>
                      <a:schemeClr val="accent4">
                        <a:lumMod val="60000"/>
                        <a:lumOff val="40000"/>
                      </a:schemeClr>
                    </a:solidFill>
                  </a:tcPr>
                </a:tc>
                <a:extLst>
                  <a:ext uri="{0D108BD9-81ED-4DB2-BD59-A6C34878D82A}">
                    <a16:rowId xmlns:a16="http://schemas.microsoft.com/office/drawing/2014/main" val="10005"/>
                  </a:ext>
                </a:extLst>
              </a:tr>
            </a:tbl>
          </a:graphicData>
        </a:graphic>
      </p:graphicFrame>
      <p:sp>
        <p:nvSpPr>
          <p:cNvPr id="7" name="Espace réservé du contenu 2">
            <a:extLst>
              <a:ext uri="{FF2B5EF4-FFF2-40B4-BE49-F238E27FC236}">
                <a16:creationId xmlns:a16="http://schemas.microsoft.com/office/drawing/2014/main" id="{D4E893E4-D1BC-A24A-882E-7422071DCF9C}"/>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(Spotify) Will the users buy our premium offer?</a:t>
            </a:r>
          </a:p>
        </p:txBody>
      </p:sp>
      <p:graphicFrame>
        <p:nvGraphicFramePr>
          <p:cNvPr id="8" name="Espace réservé du contenu 3">
            <a:extLst>
              <a:ext uri="{FF2B5EF4-FFF2-40B4-BE49-F238E27FC236}">
                <a16:creationId xmlns:a16="http://schemas.microsoft.com/office/drawing/2014/main" id="{91BED6AA-0285-344F-9945-FD403414AE1B}"/>
              </a:ext>
            </a:extLst>
          </p:cNvPr>
          <p:cNvGraphicFramePr>
            <a:graphicFrameLocks/>
          </p:cNvGraphicFramePr>
          <p:nvPr>
            <p:extLst>
              <p:ext uri="{D42A27DB-BD31-4B8C-83A1-F6EECF244321}">
                <p14:modId xmlns:p14="http://schemas.microsoft.com/office/powerpoint/2010/main" val="1933744669"/>
              </p:ext>
            </p:extLst>
          </p:nvPr>
        </p:nvGraphicFramePr>
        <p:xfrm>
          <a:off x="838200" y="5919195"/>
          <a:ext cx="4825752" cy="36576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gridCol w="1206438">
                  <a:extLst>
                    <a:ext uri="{9D8B030D-6E8A-4147-A177-3AD203B41FA5}">
                      <a16:colId xmlns:a16="http://schemas.microsoft.com/office/drawing/2014/main" val="20003"/>
                    </a:ext>
                  </a:extLst>
                </a:gridCol>
              </a:tblGrid>
              <a:tr h="119198">
                <a:tc>
                  <a:txBody>
                    <a:bodyPr/>
                    <a:lstStyle/>
                    <a:p>
                      <a:r>
                        <a:rPr lang="fr-FR"/>
                        <a:t>User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sp>
        <p:nvSpPr>
          <p:cNvPr id="9" name="Espace réservé du contenu 2">
            <a:extLst>
              <a:ext uri="{FF2B5EF4-FFF2-40B4-BE49-F238E27FC236}">
                <a16:creationId xmlns:a16="http://schemas.microsoft.com/office/drawing/2014/main" id="{A396C51E-E4EF-9547-B890-180234DFA8F1}"/>
              </a:ext>
            </a:extLst>
          </p:cNvPr>
          <p:cNvSpPr txBox="1">
            <a:spLocks/>
          </p:cNvSpPr>
          <p:nvPr/>
        </p:nvSpPr>
        <p:spPr>
          <a:xfrm>
            <a:off x="824082" y="5316810"/>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sp>
        <p:nvSpPr>
          <p:cNvPr id="10" name="Interdiction 9">
            <a:extLst>
              <a:ext uri="{FF2B5EF4-FFF2-40B4-BE49-F238E27FC236}">
                <a16:creationId xmlns:a16="http://schemas.microsoft.com/office/drawing/2014/main" id="{FD1240D4-6A42-A042-AD71-515EC3BE8139}"/>
              </a:ext>
            </a:extLst>
          </p:cNvPr>
          <p:cNvSpPr/>
          <p:nvPr/>
        </p:nvSpPr>
        <p:spPr>
          <a:xfrm>
            <a:off x="4943872" y="303671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Interdiction 10">
            <a:extLst>
              <a:ext uri="{FF2B5EF4-FFF2-40B4-BE49-F238E27FC236}">
                <a16:creationId xmlns:a16="http://schemas.microsoft.com/office/drawing/2014/main" id="{C420E119-CA25-494F-9140-BD078983C143}"/>
              </a:ext>
            </a:extLst>
          </p:cNvPr>
          <p:cNvSpPr/>
          <p:nvPr/>
        </p:nvSpPr>
        <p:spPr>
          <a:xfrm>
            <a:off x="4943872" y="378904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Interdiction 11">
            <a:extLst>
              <a:ext uri="{FF2B5EF4-FFF2-40B4-BE49-F238E27FC236}">
                <a16:creationId xmlns:a16="http://schemas.microsoft.com/office/drawing/2014/main" id="{FFD417BF-B120-2C4D-8A71-E61A2DCF49BA}"/>
              </a:ext>
            </a:extLst>
          </p:cNvPr>
          <p:cNvSpPr/>
          <p:nvPr/>
        </p:nvSpPr>
        <p:spPr>
          <a:xfrm>
            <a:off x="4943872" y="450912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Bouée 12">
            <a:extLst>
              <a:ext uri="{FF2B5EF4-FFF2-40B4-BE49-F238E27FC236}">
                <a16:creationId xmlns:a16="http://schemas.microsoft.com/office/drawing/2014/main" id="{6A0AD10F-D95C-4E4D-8D18-A57EAF060005}"/>
              </a:ext>
            </a:extLst>
          </p:cNvPr>
          <p:cNvSpPr/>
          <p:nvPr/>
        </p:nvSpPr>
        <p:spPr>
          <a:xfrm>
            <a:off x="4943872" y="3429000"/>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2" descr="RÃ©sultat de recherche d'images pour &quot;machine learning domains&quot;">
            <a:extLst>
              <a:ext uri="{FF2B5EF4-FFF2-40B4-BE49-F238E27FC236}">
                <a16:creationId xmlns:a16="http://schemas.microsoft.com/office/drawing/2014/main" id="{D05E3803-B807-2A48-951B-7C647685CC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231" r="8716" b="77845"/>
          <a:stretch/>
        </p:blipFill>
        <p:spPr bwMode="auto">
          <a:xfrm>
            <a:off x="8627571" y="408491"/>
            <a:ext cx="2952328" cy="1112589"/>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Connecteur droit avec flèche 14">
            <a:extLst>
              <a:ext uri="{FF2B5EF4-FFF2-40B4-BE49-F238E27FC236}">
                <a16:creationId xmlns:a16="http://schemas.microsoft.com/office/drawing/2014/main" id="{EF4048A0-7D11-B445-A3AA-242DDB059C2A}"/>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id="{472E43EC-71C1-AC4E-8271-8B9BEFEFF2B8}"/>
              </a:ext>
            </a:extLst>
          </p:cNvPr>
          <p:cNvCxnSpPr/>
          <p:nvPr/>
        </p:nvCxnSpPr>
        <p:spPr>
          <a:xfrm>
            <a:off x="7464152" y="4815870"/>
            <a:ext cx="32319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Bouée 16">
            <a:extLst>
              <a:ext uri="{FF2B5EF4-FFF2-40B4-BE49-F238E27FC236}">
                <a16:creationId xmlns:a16="http://schemas.microsoft.com/office/drawing/2014/main" id="{6C9D3E20-AC3B-5A48-B04E-A478EB19E386}"/>
              </a:ext>
            </a:extLst>
          </p:cNvPr>
          <p:cNvSpPr/>
          <p:nvPr/>
        </p:nvSpPr>
        <p:spPr>
          <a:xfrm>
            <a:off x="9341363" y="2484993"/>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ouée 17">
            <a:extLst>
              <a:ext uri="{FF2B5EF4-FFF2-40B4-BE49-F238E27FC236}">
                <a16:creationId xmlns:a16="http://schemas.microsoft.com/office/drawing/2014/main" id="{E7BADF11-E64B-CA4C-AF71-F3899AED9F0F}"/>
              </a:ext>
            </a:extLst>
          </p:cNvPr>
          <p:cNvSpPr/>
          <p:nvPr/>
        </p:nvSpPr>
        <p:spPr>
          <a:xfrm>
            <a:off x="9449375" y="2861149"/>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Bouée 18">
            <a:extLst>
              <a:ext uri="{FF2B5EF4-FFF2-40B4-BE49-F238E27FC236}">
                <a16:creationId xmlns:a16="http://schemas.microsoft.com/office/drawing/2014/main" id="{C566C8A6-9634-A449-96D4-D86873DBC6FF}"/>
              </a:ext>
            </a:extLst>
          </p:cNvPr>
          <p:cNvSpPr/>
          <p:nvPr/>
        </p:nvSpPr>
        <p:spPr>
          <a:xfrm>
            <a:off x="9745638" y="3246425"/>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Bouée 19">
            <a:extLst>
              <a:ext uri="{FF2B5EF4-FFF2-40B4-BE49-F238E27FC236}">
                <a16:creationId xmlns:a16="http://schemas.microsoft.com/office/drawing/2014/main" id="{7CE313D6-A470-E443-B393-1B68AA93718B}"/>
              </a:ext>
            </a:extLst>
          </p:cNvPr>
          <p:cNvSpPr/>
          <p:nvPr/>
        </p:nvSpPr>
        <p:spPr>
          <a:xfrm>
            <a:off x="10332031" y="3211066"/>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Bouée 20">
            <a:extLst>
              <a:ext uri="{FF2B5EF4-FFF2-40B4-BE49-F238E27FC236}">
                <a16:creationId xmlns:a16="http://schemas.microsoft.com/office/drawing/2014/main" id="{DE64485E-053F-EF4D-909F-368CE31CA640}"/>
              </a:ext>
            </a:extLst>
          </p:cNvPr>
          <p:cNvSpPr/>
          <p:nvPr/>
        </p:nvSpPr>
        <p:spPr>
          <a:xfrm>
            <a:off x="9907623" y="2757951"/>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Bouée 21">
            <a:extLst>
              <a:ext uri="{FF2B5EF4-FFF2-40B4-BE49-F238E27FC236}">
                <a16:creationId xmlns:a16="http://schemas.microsoft.com/office/drawing/2014/main" id="{DA10D10D-91D1-534D-8BC9-DD8F1F183FDA}"/>
              </a:ext>
            </a:extLst>
          </p:cNvPr>
          <p:cNvSpPr/>
          <p:nvPr/>
        </p:nvSpPr>
        <p:spPr>
          <a:xfrm>
            <a:off x="10020435" y="2401177"/>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Bouée 22">
            <a:extLst>
              <a:ext uri="{FF2B5EF4-FFF2-40B4-BE49-F238E27FC236}">
                <a16:creationId xmlns:a16="http://schemas.microsoft.com/office/drawing/2014/main" id="{9A34C745-4167-1B4D-B0F7-02733965862A}"/>
              </a:ext>
            </a:extLst>
          </p:cNvPr>
          <p:cNvSpPr/>
          <p:nvPr/>
        </p:nvSpPr>
        <p:spPr>
          <a:xfrm>
            <a:off x="8132728" y="3327958"/>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Bouée 23">
            <a:extLst>
              <a:ext uri="{FF2B5EF4-FFF2-40B4-BE49-F238E27FC236}">
                <a16:creationId xmlns:a16="http://schemas.microsoft.com/office/drawing/2014/main" id="{3CCF12C4-49BA-5F46-9ED7-BECF86FBA49B}"/>
              </a:ext>
            </a:extLst>
          </p:cNvPr>
          <p:cNvSpPr/>
          <p:nvPr/>
        </p:nvSpPr>
        <p:spPr>
          <a:xfrm>
            <a:off x="9048329" y="3789040"/>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Bouée 24">
            <a:extLst>
              <a:ext uri="{FF2B5EF4-FFF2-40B4-BE49-F238E27FC236}">
                <a16:creationId xmlns:a16="http://schemas.microsoft.com/office/drawing/2014/main" id="{C6D92996-17A9-A944-9B3C-FD830D7B55CB}"/>
              </a:ext>
            </a:extLst>
          </p:cNvPr>
          <p:cNvSpPr/>
          <p:nvPr/>
        </p:nvSpPr>
        <p:spPr>
          <a:xfrm>
            <a:off x="10588116" y="2828085"/>
            <a:ext cx="216024" cy="216024"/>
          </a:xfrm>
          <a:prstGeom prst="donut">
            <a:avLst/>
          </a:prstGeom>
          <a:solidFill>
            <a:srgbClr val="55DD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Interdiction 25">
            <a:extLst>
              <a:ext uri="{FF2B5EF4-FFF2-40B4-BE49-F238E27FC236}">
                <a16:creationId xmlns:a16="http://schemas.microsoft.com/office/drawing/2014/main" id="{78ACCEB4-7A76-ED49-B58A-6B413F631D1E}"/>
              </a:ext>
            </a:extLst>
          </p:cNvPr>
          <p:cNvSpPr/>
          <p:nvPr/>
        </p:nvSpPr>
        <p:spPr>
          <a:xfrm>
            <a:off x="8388871" y="2577435"/>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Interdiction 26">
            <a:extLst>
              <a:ext uri="{FF2B5EF4-FFF2-40B4-BE49-F238E27FC236}">
                <a16:creationId xmlns:a16="http://schemas.microsoft.com/office/drawing/2014/main" id="{35E31C78-E65D-E44B-A844-54A09551EF76}"/>
              </a:ext>
            </a:extLst>
          </p:cNvPr>
          <p:cNvSpPr/>
          <p:nvPr/>
        </p:nvSpPr>
        <p:spPr>
          <a:xfrm>
            <a:off x="8541271" y="299504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Interdiction 27">
            <a:extLst>
              <a:ext uri="{FF2B5EF4-FFF2-40B4-BE49-F238E27FC236}">
                <a16:creationId xmlns:a16="http://schemas.microsoft.com/office/drawing/2014/main" id="{358BA6C7-A95C-3045-B190-2BEF31F8616D}"/>
              </a:ext>
            </a:extLst>
          </p:cNvPr>
          <p:cNvSpPr/>
          <p:nvPr/>
        </p:nvSpPr>
        <p:spPr>
          <a:xfrm>
            <a:off x="8609527" y="3452084"/>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Interdiction 28">
            <a:extLst>
              <a:ext uri="{FF2B5EF4-FFF2-40B4-BE49-F238E27FC236}">
                <a16:creationId xmlns:a16="http://schemas.microsoft.com/office/drawing/2014/main" id="{B3DCAAC0-54A9-E54E-86EC-7985AD8DE160}"/>
              </a:ext>
            </a:extLst>
          </p:cNvPr>
          <p:cNvSpPr/>
          <p:nvPr/>
        </p:nvSpPr>
        <p:spPr>
          <a:xfrm>
            <a:off x="8845649" y="2694132"/>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Interdiction 29">
            <a:extLst>
              <a:ext uri="{FF2B5EF4-FFF2-40B4-BE49-F238E27FC236}">
                <a16:creationId xmlns:a16="http://schemas.microsoft.com/office/drawing/2014/main" id="{1E83532A-06B4-524D-B719-C83917B10F4F}"/>
              </a:ext>
            </a:extLst>
          </p:cNvPr>
          <p:cNvSpPr/>
          <p:nvPr/>
        </p:nvSpPr>
        <p:spPr>
          <a:xfrm>
            <a:off x="9341363" y="3452084"/>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Interdiction 30">
            <a:extLst>
              <a:ext uri="{FF2B5EF4-FFF2-40B4-BE49-F238E27FC236}">
                <a16:creationId xmlns:a16="http://schemas.microsoft.com/office/drawing/2014/main" id="{FD917E0D-233B-6E4F-B1C1-C7B0A8D35CD4}"/>
              </a:ext>
            </a:extLst>
          </p:cNvPr>
          <p:cNvSpPr/>
          <p:nvPr/>
        </p:nvSpPr>
        <p:spPr>
          <a:xfrm>
            <a:off x="9865339" y="3880973"/>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Interdiction 31">
            <a:extLst>
              <a:ext uri="{FF2B5EF4-FFF2-40B4-BE49-F238E27FC236}">
                <a16:creationId xmlns:a16="http://schemas.microsoft.com/office/drawing/2014/main" id="{98C6F25D-0B98-D147-9397-0916D1292804}"/>
              </a:ext>
            </a:extLst>
          </p:cNvPr>
          <p:cNvSpPr/>
          <p:nvPr/>
        </p:nvSpPr>
        <p:spPr>
          <a:xfrm>
            <a:off x="9461466" y="3928318"/>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Interdiction 32">
            <a:extLst>
              <a:ext uri="{FF2B5EF4-FFF2-40B4-BE49-F238E27FC236}">
                <a16:creationId xmlns:a16="http://schemas.microsoft.com/office/drawing/2014/main" id="{F9BA5196-46C0-434C-BD21-090493A2C409}"/>
              </a:ext>
            </a:extLst>
          </p:cNvPr>
          <p:cNvSpPr/>
          <p:nvPr/>
        </p:nvSpPr>
        <p:spPr>
          <a:xfrm>
            <a:off x="9745638" y="4369447"/>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Interdiction 33">
            <a:extLst>
              <a:ext uri="{FF2B5EF4-FFF2-40B4-BE49-F238E27FC236}">
                <a16:creationId xmlns:a16="http://schemas.microsoft.com/office/drawing/2014/main" id="{D3C057E3-1ADE-5C41-B017-EB6EDAB5A2A3}"/>
              </a:ext>
            </a:extLst>
          </p:cNvPr>
          <p:cNvSpPr/>
          <p:nvPr/>
        </p:nvSpPr>
        <p:spPr>
          <a:xfrm>
            <a:off x="9156924" y="4326888"/>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Interdiction 34">
            <a:extLst>
              <a:ext uri="{FF2B5EF4-FFF2-40B4-BE49-F238E27FC236}">
                <a16:creationId xmlns:a16="http://schemas.microsoft.com/office/drawing/2014/main" id="{18B62077-E56F-2B42-ADF4-CF3154DDBF4B}"/>
              </a:ext>
            </a:extLst>
          </p:cNvPr>
          <p:cNvSpPr/>
          <p:nvPr/>
        </p:nvSpPr>
        <p:spPr>
          <a:xfrm>
            <a:off x="10826690" y="3208431"/>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Interdiction 35">
            <a:extLst>
              <a:ext uri="{FF2B5EF4-FFF2-40B4-BE49-F238E27FC236}">
                <a16:creationId xmlns:a16="http://schemas.microsoft.com/office/drawing/2014/main" id="{E4E25EF6-6F8D-694D-9D27-6872FCE2AAFE}"/>
              </a:ext>
            </a:extLst>
          </p:cNvPr>
          <p:cNvSpPr/>
          <p:nvPr/>
        </p:nvSpPr>
        <p:spPr>
          <a:xfrm>
            <a:off x="8574056" y="3855890"/>
            <a:ext cx="216024" cy="216024"/>
          </a:xfrm>
          <a:prstGeom prst="noSmoking">
            <a:avLst/>
          </a:prstGeom>
          <a:solidFill>
            <a:srgbClr val="C83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orme libre 36">
            <a:extLst>
              <a:ext uri="{FF2B5EF4-FFF2-40B4-BE49-F238E27FC236}">
                <a16:creationId xmlns:a16="http://schemas.microsoft.com/office/drawing/2014/main" id="{2D2D590C-7134-2444-B45C-15A6BE791D56}"/>
              </a:ext>
            </a:extLst>
          </p:cNvPr>
          <p:cNvSpPr/>
          <p:nvPr/>
        </p:nvSpPr>
        <p:spPr>
          <a:xfrm>
            <a:off x="8667750" y="2228850"/>
            <a:ext cx="2571750" cy="1504950"/>
          </a:xfrm>
          <a:custGeom>
            <a:avLst/>
            <a:gdLst>
              <a:gd name="connsiteX0" fmla="*/ 0 w 2571750"/>
              <a:gd name="connsiteY0" fmla="*/ 0 h 1504950"/>
              <a:gd name="connsiteX1" fmla="*/ 95250 w 2571750"/>
              <a:gd name="connsiteY1" fmla="*/ 38100 h 1504950"/>
              <a:gd name="connsiteX2" fmla="*/ 152400 w 2571750"/>
              <a:gd name="connsiteY2" fmla="*/ 57150 h 1504950"/>
              <a:gd name="connsiteX3" fmla="*/ 266700 w 2571750"/>
              <a:gd name="connsiteY3" fmla="*/ 133350 h 1504950"/>
              <a:gd name="connsiteX4" fmla="*/ 323850 w 2571750"/>
              <a:gd name="connsiteY4" fmla="*/ 171450 h 1504950"/>
              <a:gd name="connsiteX5" fmla="*/ 361950 w 2571750"/>
              <a:gd name="connsiteY5" fmla="*/ 228600 h 1504950"/>
              <a:gd name="connsiteX6" fmla="*/ 419100 w 2571750"/>
              <a:gd name="connsiteY6" fmla="*/ 247650 h 1504950"/>
              <a:gd name="connsiteX7" fmla="*/ 457200 w 2571750"/>
              <a:gd name="connsiteY7" fmla="*/ 361950 h 1504950"/>
              <a:gd name="connsiteX8" fmla="*/ 476250 w 2571750"/>
              <a:gd name="connsiteY8" fmla="*/ 628650 h 1504950"/>
              <a:gd name="connsiteX9" fmla="*/ 495300 w 2571750"/>
              <a:gd name="connsiteY9" fmla="*/ 685800 h 1504950"/>
              <a:gd name="connsiteX10" fmla="*/ 514350 w 2571750"/>
              <a:gd name="connsiteY10" fmla="*/ 781050 h 1504950"/>
              <a:gd name="connsiteX11" fmla="*/ 533400 w 2571750"/>
              <a:gd name="connsiteY11" fmla="*/ 838200 h 1504950"/>
              <a:gd name="connsiteX12" fmla="*/ 552450 w 2571750"/>
              <a:gd name="connsiteY12" fmla="*/ 933450 h 1504950"/>
              <a:gd name="connsiteX13" fmla="*/ 571500 w 2571750"/>
              <a:gd name="connsiteY13" fmla="*/ 990600 h 1504950"/>
              <a:gd name="connsiteX14" fmla="*/ 685800 w 2571750"/>
              <a:gd name="connsiteY14" fmla="*/ 1066800 h 1504950"/>
              <a:gd name="connsiteX15" fmla="*/ 742950 w 2571750"/>
              <a:gd name="connsiteY15" fmla="*/ 1104900 h 1504950"/>
              <a:gd name="connsiteX16" fmla="*/ 800100 w 2571750"/>
              <a:gd name="connsiteY16" fmla="*/ 1123950 h 1504950"/>
              <a:gd name="connsiteX17" fmla="*/ 857250 w 2571750"/>
              <a:gd name="connsiteY17" fmla="*/ 1162050 h 1504950"/>
              <a:gd name="connsiteX18" fmla="*/ 971550 w 2571750"/>
              <a:gd name="connsiteY18" fmla="*/ 1200150 h 1504950"/>
              <a:gd name="connsiteX19" fmla="*/ 1200150 w 2571750"/>
              <a:gd name="connsiteY19" fmla="*/ 1352550 h 1504950"/>
              <a:gd name="connsiteX20" fmla="*/ 1257300 w 2571750"/>
              <a:gd name="connsiteY20" fmla="*/ 1390650 h 1504950"/>
              <a:gd name="connsiteX21" fmla="*/ 1314450 w 2571750"/>
              <a:gd name="connsiteY21" fmla="*/ 1428750 h 1504950"/>
              <a:gd name="connsiteX22" fmla="*/ 1428750 w 2571750"/>
              <a:gd name="connsiteY22" fmla="*/ 1466850 h 1504950"/>
              <a:gd name="connsiteX23" fmla="*/ 1581150 w 2571750"/>
              <a:gd name="connsiteY23" fmla="*/ 1504950 h 1504950"/>
              <a:gd name="connsiteX24" fmla="*/ 2038350 w 2571750"/>
              <a:gd name="connsiteY24" fmla="*/ 1485900 h 1504950"/>
              <a:gd name="connsiteX25" fmla="*/ 2076450 w 2571750"/>
              <a:gd name="connsiteY25" fmla="*/ 1428750 h 1504950"/>
              <a:gd name="connsiteX26" fmla="*/ 2095500 w 2571750"/>
              <a:gd name="connsiteY26" fmla="*/ 1143000 h 1504950"/>
              <a:gd name="connsiteX27" fmla="*/ 2190750 w 2571750"/>
              <a:gd name="connsiteY27" fmla="*/ 952500 h 1504950"/>
              <a:gd name="connsiteX28" fmla="*/ 2228850 w 2571750"/>
              <a:gd name="connsiteY28" fmla="*/ 895350 h 1504950"/>
              <a:gd name="connsiteX29" fmla="*/ 2400300 w 2571750"/>
              <a:gd name="connsiteY29" fmla="*/ 800100 h 1504950"/>
              <a:gd name="connsiteX30" fmla="*/ 2457450 w 2571750"/>
              <a:gd name="connsiteY30" fmla="*/ 742950 h 1504950"/>
              <a:gd name="connsiteX31" fmla="*/ 2571750 w 2571750"/>
              <a:gd name="connsiteY31" fmla="*/ 723900 h 150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71750" h="1504950">
                <a:moveTo>
                  <a:pt x="0" y="0"/>
                </a:moveTo>
                <a:cubicBezTo>
                  <a:pt x="31750" y="12700"/>
                  <a:pt x="63231" y="26093"/>
                  <a:pt x="95250" y="38100"/>
                </a:cubicBezTo>
                <a:cubicBezTo>
                  <a:pt x="114052" y="45151"/>
                  <a:pt x="134847" y="47398"/>
                  <a:pt x="152400" y="57150"/>
                </a:cubicBezTo>
                <a:cubicBezTo>
                  <a:pt x="192428" y="79388"/>
                  <a:pt x="228600" y="107950"/>
                  <a:pt x="266700" y="133350"/>
                </a:cubicBezTo>
                <a:lnTo>
                  <a:pt x="323850" y="171450"/>
                </a:lnTo>
                <a:cubicBezTo>
                  <a:pt x="336550" y="190500"/>
                  <a:pt x="344072" y="214297"/>
                  <a:pt x="361950" y="228600"/>
                </a:cubicBezTo>
                <a:cubicBezTo>
                  <a:pt x="377630" y="241144"/>
                  <a:pt x="407428" y="231310"/>
                  <a:pt x="419100" y="247650"/>
                </a:cubicBezTo>
                <a:cubicBezTo>
                  <a:pt x="442443" y="280330"/>
                  <a:pt x="457200" y="361950"/>
                  <a:pt x="457200" y="361950"/>
                </a:cubicBezTo>
                <a:cubicBezTo>
                  <a:pt x="463550" y="450850"/>
                  <a:pt x="465836" y="540134"/>
                  <a:pt x="476250" y="628650"/>
                </a:cubicBezTo>
                <a:cubicBezTo>
                  <a:pt x="478596" y="648593"/>
                  <a:pt x="490430" y="666319"/>
                  <a:pt x="495300" y="685800"/>
                </a:cubicBezTo>
                <a:cubicBezTo>
                  <a:pt x="503153" y="717212"/>
                  <a:pt x="506497" y="749638"/>
                  <a:pt x="514350" y="781050"/>
                </a:cubicBezTo>
                <a:cubicBezTo>
                  <a:pt x="519220" y="800531"/>
                  <a:pt x="528530" y="818719"/>
                  <a:pt x="533400" y="838200"/>
                </a:cubicBezTo>
                <a:cubicBezTo>
                  <a:pt x="541253" y="869612"/>
                  <a:pt x="544597" y="902038"/>
                  <a:pt x="552450" y="933450"/>
                </a:cubicBezTo>
                <a:cubicBezTo>
                  <a:pt x="557320" y="952931"/>
                  <a:pt x="557301" y="976401"/>
                  <a:pt x="571500" y="990600"/>
                </a:cubicBezTo>
                <a:cubicBezTo>
                  <a:pt x="603879" y="1022979"/>
                  <a:pt x="647700" y="1041400"/>
                  <a:pt x="685800" y="1066800"/>
                </a:cubicBezTo>
                <a:cubicBezTo>
                  <a:pt x="704850" y="1079500"/>
                  <a:pt x="721230" y="1097660"/>
                  <a:pt x="742950" y="1104900"/>
                </a:cubicBezTo>
                <a:cubicBezTo>
                  <a:pt x="762000" y="1111250"/>
                  <a:pt x="782139" y="1114970"/>
                  <a:pt x="800100" y="1123950"/>
                </a:cubicBezTo>
                <a:cubicBezTo>
                  <a:pt x="820578" y="1134189"/>
                  <a:pt x="836328" y="1152751"/>
                  <a:pt x="857250" y="1162050"/>
                </a:cubicBezTo>
                <a:cubicBezTo>
                  <a:pt x="893950" y="1178361"/>
                  <a:pt x="938134" y="1177873"/>
                  <a:pt x="971550" y="1200150"/>
                </a:cubicBezTo>
                <a:lnTo>
                  <a:pt x="1200150" y="1352550"/>
                </a:lnTo>
                <a:lnTo>
                  <a:pt x="1257300" y="1390650"/>
                </a:lnTo>
                <a:cubicBezTo>
                  <a:pt x="1276350" y="1403350"/>
                  <a:pt x="1292730" y="1421510"/>
                  <a:pt x="1314450" y="1428750"/>
                </a:cubicBezTo>
                <a:cubicBezTo>
                  <a:pt x="1352550" y="1441450"/>
                  <a:pt x="1389369" y="1458974"/>
                  <a:pt x="1428750" y="1466850"/>
                </a:cubicBezTo>
                <a:cubicBezTo>
                  <a:pt x="1543691" y="1489838"/>
                  <a:pt x="1493283" y="1475661"/>
                  <a:pt x="1581150" y="1504950"/>
                </a:cubicBezTo>
                <a:cubicBezTo>
                  <a:pt x="1733550" y="1498600"/>
                  <a:pt x="1887591" y="1509094"/>
                  <a:pt x="2038350" y="1485900"/>
                </a:cubicBezTo>
                <a:cubicBezTo>
                  <a:pt x="2060979" y="1482419"/>
                  <a:pt x="2072686" y="1451334"/>
                  <a:pt x="2076450" y="1428750"/>
                </a:cubicBezTo>
                <a:cubicBezTo>
                  <a:pt x="2092144" y="1334587"/>
                  <a:pt x="2085507" y="1237937"/>
                  <a:pt x="2095500" y="1143000"/>
                </a:cubicBezTo>
                <a:cubicBezTo>
                  <a:pt x="2104924" y="1053475"/>
                  <a:pt x="2136286" y="1034195"/>
                  <a:pt x="2190750" y="952500"/>
                </a:cubicBezTo>
                <a:cubicBezTo>
                  <a:pt x="2203450" y="933450"/>
                  <a:pt x="2209800" y="908050"/>
                  <a:pt x="2228850" y="895350"/>
                </a:cubicBezTo>
                <a:cubicBezTo>
                  <a:pt x="2359858" y="808011"/>
                  <a:pt x="2299709" y="833630"/>
                  <a:pt x="2400300" y="800100"/>
                </a:cubicBezTo>
                <a:cubicBezTo>
                  <a:pt x="2419350" y="781050"/>
                  <a:pt x="2435034" y="757894"/>
                  <a:pt x="2457450" y="742950"/>
                </a:cubicBezTo>
                <a:cubicBezTo>
                  <a:pt x="2495061" y="717876"/>
                  <a:pt x="2530201" y="723900"/>
                  <a:pt x="2571750" y="723900"/>
                </a:cubicBezTo>
              </a:path>
            </a:pathLst>
          </a:cu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Ellipse 37">
            <a:extLst>
              <a:ext uri="{FF2B5EF4-FFF2-40B4-BE49-F238E27FC236}">
                <a16:creationId xmlns:a16="http://schemas.microsoft.com/office/drawing/2014/main" id="{A4772782-7A8F-B244-90C3-EE03D89C4C4D}"/>
              </a:ext>
            </a:extLst>
          </p:cNvPr>
          <p:cNvSpPr/>
          <p:nvPr/>
        </p:nvSpPr>
        <p:spPr>
          <a:xfrm>
            <a:off x="10372301" y="3985200"/>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9" name="Flèche droite 42">
            <a:extLst>
              <a:ext uri="{FF2B5EF4-FFF2-40B4-BE49-F238E27FC236}">
                <a16:creationId xmlns:a16="http://schemas.microsoft.com/office/drawing/2014/main" id="{DECDEB50-E0AA-224D-BE7C-2652B8AE7450}"/>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Espace réservé du contenu 2">
            <a:extLst>
              <a:ext uri="{FF2B5EF4-FFF2-40B4-BE49-F238E27FC236}">
                <a16:creationId xmlns:a16="http://schemas.microsoft.com/office/drawing/2014/main" id="{D03DF12D-5601-2F46-A453-CEC7DBA048D3}"/>
              </a:ext>
            </a:extLst>
          </p:cNvPr>
          <p:cNvSpPr txBox="1">
            <a:spLocks/>
          </p:cNvSpPr>
          <p:nvPr/>
        </p:nvSpPr>
        <p:spPr>
          <a:xfrm>
            <a:off x="7520660" y="2039587"/>
            <a:ext cx="1039113" cy="447215"/>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streams</a:t>
            </a:r>
          </a:p>
        </p:txBody>
      </p:sp>
      <p:sp>
        <p:nvSpPr>
          <p:cNvPr id="41" name="Espace réservé du contenu 2">
            <a:extLst>
              <a:ext uri="{FF2B5EF4-FFF2-40B4-BE49-F238E27FC236}">
                <a16:creationId xmlns:a16="http://schemas.microsoft.com/office/drawing/2014/main" id="{7CE83EC2-8A1E-AD44-8072-34ED91EB5A0F}"/>
              </a:ext>
            </a:extLst>
          </p:cNvPr>
          <p:cNvSpPr txBox="1">
            <a:spLocks/>
          </p:cNvSpPr>
          <p:nvPr/>
        </p:nvSpPr>
        <p:spPr>
          <a:xfrm>
            <a:off x="10440043" y="4954794"/>
            <a:ext cx="1039113" cy="286076"/>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Seniority</a:t>
            </a:r>
          </a:p>
        </p:txBody>
      </p:sp>
      <p:sp>
        <p:nvSpPr>
          <p:cNvPr id="42" name="Ellipse 41">
            <a:extLst>
              <a:ext uri="{FF2B5EF4-FFF2-40B4-BE49-F238E27FC236}">
                <a16:creationId xmlns:a16="http://schemas.microsoft.com/office/drawing/2014/main" id="{B9AF5A6A-6133-0E4E-97FE-987D1846D98B}"/>
              </a:ext>
            </a:extLst>
          </p:cNvPr>
          <p:cNvSpPr/>
          <p:nvPr/>
        </p:nvSpPr>
        <p:spPr>
          <a:xfrm>
            <a:off x="4943872" y="5919028"/>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43" name="Espace réservé du contenu 2">
            <a:extLst>
              <a:ext uri="{FF2B5EF4-FFF2-40B4-BE49-F238E27FC236}">
                <a16:creationId xmlns:a16="http://schemas.microsoft.com/office/drawing/2014/main" id="{AF4AE6F2-D5BF-4B43-B763-1E06BF414292}"/>
              </a:ext>
            </a:extLst>
          </p:cNvPr>
          <p:cNvSpPr txBox="1">
            <a:spLocks/>
          </p:cNvSpPr>
          <p:nvPr/>
        </p:nvSpPr>
        <p:spPr>
          <a:xfrm>
            <a:off x="6984345" y="5484860"/>
            <a:ext cx="4560015" cy="794467"/>
          </a:xfrm>
          <a:prstGeom prst="rect">
            <a:avLst/>
          </a:prstGeom>
        </p:spPr>
        <p:txBody>
          <a:bodyPr vert="horz" lIns="91440" tIns="45720" rIns="91440" bIns="45720" rtlCol="0">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The model tries to find the best border that splits the positive and negative observations</a:t>
            </a:r>
          </a:p>
        </p:txBody>
      </p:sp>
      <p:sp>
        <p:nvSpPr>
          <p:cNvPr id="44" name="Espace réservé du numéro de diapositive 2">
            <a:extLst>
              <a:ext uri="{FF2B5EF4-FFF2-40B4-BE49-F238E27FC236}">
                <a16:creationId xmlns:a16="http://schemas.microsoft.com/office/drawing/2014/main" id="{8C1AE8D9-6FF1-0048-B160-98B3E5D960FD}"/>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7</a:t>
            </a:fld>
            <a:endParaRPr lang="en-US"/>
          </a:p>
        </p:txBody>
      </p:sp>
    </p:spTree>
    <p:extLst>
      <p:ext uri="{BB962C8B-B14F-4D97-AF65-F5344CB8AC3E}">
        <p14:creationId xmlns:p14="http://schemas.microsoft.com/office/powerpoint/2010/main" val="2160491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6152182E-3C13-3F4C-981E-5E684810D650}"/>
              </a:ext>
            </a:extLst>
          </p:cNvPr>
          <p:cNvSpPr>
            <a:spLocks noGrp="1"/>
          </p:cNvSpPr>
          <p:nvPr>
            <p:ph type="title"/>
          </p:nvPr>
        </p:nvSpPr>
        <p:spPr>
          <a:xfrm>
            <a:off x="838200" y="365125"/>
            <a:ext cx="10515600" cy="1325563"/>
          </a:xfrm>
        </p:spPr>
        <p:txBody>
          <a:bodyPr/>
          <a:lstStyle/>
          <a:p>
            <a:r>
              <a:rPr lang="en-US"/>
              <a:t>Regression</a:t>
            </a:r>
          </a:p>
        </p:txBody>
      </p:sp>
      <p:graphicFrame>
        <p:nvGraphicFramePr>
          <p:cNvPr id="5" name="Espace réservé du contenu 3">
            <a:extLst>
              <a:ext uri="{FF2B5EF4-FFF2-40B4-BE49-F238E27FC236}">
                <a16:creationId xmlns:a16="http://schemas.microsoft.com/office/drawing/2014/main" id="{4393AC6B-B01E-B548-92D7-8E934132DC05}"/>
              </a:ext>
            </a:extLst>
          </p:cNvPr>
          <p:cNvGraphicFramePr>
            <a:graphicFrameLocks noGrp="1"/>
          </p:cNvGraphicFramePr>
          <p:nvPr>
            <p:ph idx="1"/>
            <p:extLst>
              <p:ext uri="{D42A27DB-BD31-4B8C-83A1-F6EECF244321}">
                <p14:modId xmlns:p14="http://schemas.microsoft.com/office/powerpoint/2010/main" val="587365336"/>
              </p:ext>
            </p:extLst>
          </p:nvPr>
        </p:nvGraphicFramePr>
        <p:xfrm>
          <a:off x="1612590" y="2348880"/>
          <a:ext cx="3619314" cy="246888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tblGrid>
              <a:tr h="340358">
                <a:tc>
                  <a:txBody>
                    <a:bodyPr/>
                    <a:lstStyle/>
                    <a:p>
                      <a:endParaRPr lang="en-US"/>
                    </a:p>
                  </a:txBody>
                  <a:tcPr/>
                </a:tc>
                <a:tc>
                  <a:txBody>
                    <a:bodyPr/>
                    <a:lstStyle/>
                    <a:p>
                      <a:r>
                        <a:rPr lang="fr-FR"/>
                        <a:t>Surface (m2)</a:t>
                      </a:r>
                      <a:endParaRPr lang="en-US"/>
                    </a:p>
                  </a:txBody>
                  <a:tcPr/>
                </a:tc>
                <a:tc>
                  <a:txBody>
                    <a:bodyPr/>
                    <a:lstStyle/>
                    <a:p>
                      <a:r>
                        <a:rPr lang="fr-FR"/>
                        <a:t>Price (</a:t>
                      </a:r>
                      <a:r>
                        <a:rPr lang="fr-FR" baseline="0"/>
                        <a:t>k€)</a:t>
                      </a:r>
                      <a:endParaRPr lang="en-US"/>
                    </a:p>
                  </a:txBody>
                  <a:tcPr>
                    <a:solidFill>
                      <a:schemeClr val="accent4">
                        <a:lumMod val="60000"/>
                        <a:lumOff val="40000"/>
                      </a:schemeClr>
                    </a:solidFill>
                  </a:tcPr>
                </a:tc>
                <a:extLst>
                  <a:ext uri="{0D108BD9-81ED-4DB2-BD59-A6C34878D82A}">
                    <a16:rowId xmlns:a16="http://schemas.microsoft.com/office/drawing/2014/main" val="10000"/>
                  </a:ext>
                </a:extLst>
              </a:tr>
              <a:tr h="340358">
                <a:tc>
                  <a:txBody>
                    <a:bodyPr/>
                    <a:lstStyle/>
                    <a:p>
                      <a:r>
                        <a:rPr lang="fr-FR" b="1"/>
                        <a:t>Apt 1</a:t>
                      </a:r>
                      <a:endParaRPr lang="en-US" b="1"/>
                    </a:p>
                  </a:txBody>
                  <a:tcPr/>
                </a:tc>
                <a:tc>
                  <a:txBody>
                    <a:bodyPr/>
                    <a:lstStyle/>
                    <a:p>
                      <a:pPr algn="ctr"/>
                      <a:r>
                        <a:rPr lang="fr-FR"/>
                        <a:t>12</a:t>
                      </a:r>
                      <a:endParaRPr lang="en-US"/>
                    </a:p>
                  </a:txBody>
                  <a:tcPr/>
                </a:tc>
                <a:tc>
                  <a:txBody>
                    <a:bodyPr/>
                    <a:lstStyle/>
                    <a:p>
                      <a:pPr algn="ctr"/>
                      <a:r>
                        <a:rPr lang="fr-FR"/>
                        <a:t>200</a:t>
                      </a:r>
                      <a:r>
                        <a:rPr lang="fr-FR" baseline="0"/>
                        <a:t> k</a:t>
                      </a:r>
                      <a:endParaRPr lang="en-US"/>
                    </a:p>
                  </a:txBody>
                  <a:tcPr>
                    <a:solidFill>
                      <a:schemeClr val="accent4">
                        <a:lumMod val="60000"/>
                        <a:lumOff val="40000"/>
                      </a:schemeClr>
                    </a:solidFill>
                  </a:tcPr>
                </a:tc>
                <a:extLst>
                  <a:ext uri="{0D108BD9-81ED-4DB2-BD59-A6C34878D82A}">
                    <a16:rowId xmlns:a16="http://schemas.microsoft.com/office/drawing/2014/main" val="10001"/>
                  </a:ext>
                </a:extLst>
              </a:tr>
              <a:tr h="340358">
                <a:tc>
                  <a:txBody>
                    <a:bodyPr/>
                    <a:lstStyle/>
                    <a:p>
                      <a:r>
                        <a:rPr lang="fr-FR" b="1"/>
                        <a:t>Apt 2</a:t>
                      </a:r>
                      <a:endParaRPr lang="en-US" b="1"/>
                    </a:p>
                  </a:txBody>
                  <a:tcPr/>
                </a:tc>
                <a:tc>
                  <a:txBody>
                    <a:bodyPr/>
                    <a:lstStyle/>
                    <a:p>
                      <a:pPr algn="ctr"/>
                      <a:r>
                        <a:rPr lang="fr-FR"/>
                        <a:t>56</a:t>
                      </a:r>
                      <a:endParaRPr lang="en-US"/>
                    </a:p>
                  </a:txBody>
                  <a:tcPr/>
                </a:tc>
                <a:tc>
                  <a:txBody>
                    <a:bodyPr/>
                    <a:lstStyle/>
                    <a:p>
                      <a:pPr algn="ctr"/>
                      <a:r>
                        <a:rPr lang="fr-FR"/>
                        <a:t>450 k</a:t>
                      </a:r>
                      <a:endParaRPr lang="en-US"/>
                    </a:p>
                  </a:txBody>
                  <a:tcPr>
                    <a:solidFill>
                      <a:schemeClr val="accent4">
                        <a:lumMod val="60000"/>
                        <a:lumOff val="40000"/>
                      </a:schemeClr>
                    </a:solidFill>
                  </a:tcPr>
                </a:tc>
                <a:extLst>
                  <a:ext uri="{0D108BD9-81ED-4DB2-BD59-A6C34878D82A}">
                    <a16:rowId xmlns:a16="http://schemas.microsoft.com/office/drawing/2014/main" val="10002"/>
                  </a:ext>
                </a:extLst>
              </a:tr>
              <a:tr h="340358">
                <a:tc>
                  <a:txBody>
                    <a:bodyPr/>
                    <a:lstStyle/>
                    <a:p>
                      <a:r>
                        <a:rPr lang="fr-FR" b="1"/>
                        <a:t>Apt 3</a:t>
                      </a:r>
                      <a:endParaRPr lang="en-US" b="1"/>
                    </a:p>
                  </a:txBody>
                  <a:tcPr/>
                </a:tc>
                <a:tc>
                  <a:txBody>
                    <a:bodyPr/>
                    <a:lstStyle/>
                    <a:p>
                      <a:pPr algn="ctr"/>
                      <a:r>
                        <a:rPr lang="fr-FR"/>
                        <a:t>130</a:t>
                      </a:r>
                      <a:endParaRPr lang="en-US"/>
                    </a:p>
                  </a:txBody>
                  <a:tcPr/>
                </a:tc>
                <a:tc>
                  <a:txBody>
                    <a:bodyPr/>
                    <a:lstStyle/>
                    <a:p>
                      <a:pPr algn="ctr"/>
                      <a:r>
                        <a:rPr lang="fr-FR"/>
                        <a:t>1200</a:t>
                      </a:r>
                      <a:r>
                        <a:rPr lang="fr-FR" baseline="0"/>
                        <a:t> k</a:t>
                      </a:r>
                      <a:endParaRPr lang="en-US"/>
                    </a:p>
                  </a:txBody>
                  <a:tcPr>
                    <a:solidFill>
                      <a:schemeClr val="accent4">
                        <a:lumMod val="60000"/>
                        <a:lumOff val="40000"/>
                      </a:schemeClr>
                    </a:solidFill>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solidFill>
                      <a:schemeClr val="accent4">
                        <a:lumMod val="60000"/>
                        <a:lumOff val="40000"/>
                      </a:schemeClr>
                    </a:solidFill>
                  </a:tcPr>
                </a:tc>
                <a:extLst>
                  <a:ext uri="{0D108BD9-81ED-4DB2-BD59-A6C34878D82A}">
                    <a16:rowId xmlns:a16="http://schemas.microsoft.com/office/drawing/2014/main" val="10004"/>
                  </a:ext>
                </a:extLst>
              </a:tr>
              <a:tr h="340358">
                <a:tc>
                  <a:txBody>
                    <a:bodyPr/>
                    <a:lstStyle/>
                    <a:p>
                      <a:r>
                        <a:rPr lang="fr-FR" b="1"/>
                        <a:t>Apt n</a:t>
                      </a:r>
                      <a:endParaRPr lang="en-US" b="1"/>
                    </a:p>
                  </a:txBody>
                  <a:tcPr/>
                </a:tc>
                <a:tc>
                  <a:txBody>
                    <a:bodyPr/>
                    <a:lstStyle/>
                    <a:p>
                      <a:pPr algn="ctr"/>
                      <a:r>
                        <a:rPr lang="fr-FR"/>
                        <a:t>32</a:t>
                      </a:r>
                      <a:endParaRPr lang="en-US"/>
                    </a:p>
                  </a:txBody>
                  <a:tcPr/>
                </a:tc>
                <a:tc>
                  <a:txBody>
                    <a:bodyPr/>
                    <a:lstStyle/>
                    <a:p>
                      <a:pPr algn="ctr"/>
                      <a:r>
                        <a:rPr lang="fr-FR"/>
                        <a:t>300 k</a:t>
                      </a:r>
                      <a:endParaRPr lang="en-US"/>
                    </a:p>
                  </a:txBody>
                  <a:tcPr>
                    <a:solidFill>
                      <a:schemeClr val="accent4">
                        <a:lumMod val="60000"/>
                        <a:lumOff val="40000"/>
                      </a:schemeClr>
                    </a:solidFill>
                  </a:tcPr>
                </a:tc>
                <a:extLst>
                  <a:ext uri="{0D108BD9-81ED-4DB2-BD59-A6C34878D82A}">
                    <a16:rowId xmlns:a16="http://schemas.microsoft.com/office/drawing/2014/main" val="10005"/>
                  </a:ext>
                </a:extLst>
              </a:tr>
            </a:tbl>
          </a:graphicData>
        </a:graphic>
      </p:graphicFrame>
      <p:sp>
        <p:nvSpPr>
          <p:cNvPr id="6" name="Espace réservé du contenu 2">
            <a:extLst>
              <a:ext uri="{FF2B5EF4-FFF2-40B4-BE49-F238E27FC236}">
                <a16:creationId xmlns:a16="http://schemas.microsoft.com/office/drawing/2014/main" id="{E335F88E-19C0-3240-9909-74E7199D1701}"/>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a:t>
            </a:r>
            <a:r>
              <a:rPr lang="en-US" err="1">
                <a:latin typeface="Arial"/>
                <a:cs typeface="Arial"/>
              </a:rPr>
              <a:t>MeilleursAgents</a:t>
            </a:r>
            <a:r>
              <a:rPr lang="en-US">
                <a:latin typeface="Arial"/>
                <a:cs typeface="Arial"/>
              </a:rPr>
              <a:t>) How to estimate the price of an apartment?</a:t>
            </a:r>
          </a:p>
        </p:txBody>
      </p:sp>
      <p:graphicFrame>
        <p:nvGraphicFramePr>
          <p:cNvPr id="7" name="Espace réservé du contenu 3">
            <a:extLst>
              <a:ext uri="{FF2B5EF4-FFF2-40B4-BE49-F238E27FC236}">
                <a16:creationId xmlns:a16="http://schemas.microsoft.com/office/drawing/2014/main" id="{5069A48F-A918-AA4A-BA17-C81B5B22D920}"/>
              </a:ext>
            </a:extLst>
          </p:cNvPr>
          <p:cNvGraphicFramePr>
            <a:graphicFrameLocks/>
          </p:cNvGraphicFramePr>
          <p:nvPr>
            <p:extLst>
              <p:ext uri="{D42A27DB-BD31-4B8C-83A1-F6EECF244321}">
                <p14:modId xmlns:p14="http://schemas.microsoft.com/office/powerpoint/2010/main" val="1103852185"/>
              </p:ext>
            </p:extLst>
          </p:nvPr>
        </p:nvGraphicFramePr>
        <p:xfrm>
          <a:off x="1612590" y="5882093"/>
          <a:ext cx="3619314" cy="365760"/>
        </p:xfrm>
        <a:graphic>
          <a:graphicData uri="http://schemas.openxmlformats.org/drawingml/2006/table">
            <a:tbl>
              <a:tblPr firstRow="1" bandRow="1">
                <a:tableStyleId>{5C22544A-7EE6-4342-B048-85BDC9FD1C3A}</a:tableStyleId>
              </a:tblPr>
              <a:tblGrid>
                <a:gridCol w="1081336">
                  <a:extLst>
                    <a:ext uri="{9D8B030D-6E8A-4147-A177-3AD203B41FA5}">
                      <a16:colId xmlns:a16="http://schemas.microsoft.com/office/drawing/2014/main" val="20000"/>
                    </a:ext>
                  </a:extLst>
                </a:gridCol>
                <a:gridCol w="1331540">
                  <a:extLst>
                    <a:ext uri="{9D8B030D-6E8A-4147-A177-3AD203B41FA5}">
                      <a16:colId xmlns:a16="http://schemas.microsoft.com/office/drawing/2014/main" val="20001"/>
                    </a:ext>
                  </a:extLst>
                </a:gridCol>
                <a:gridCol w="1206438">
                  <a:extLst>
                    <a:ext uri="{9D8B030D-6E8A-4147-A177-3AD203B41FA5}">
                      <a16:colId xmlns:a16="http://schemas.microsoft.com/office/drawing/2014/main" val="20002"/>
                    </a:ext>
                  </a:extLst>
                </a:gridCol>
              </a:tblGrid>
              <a:tr h="119198">
                <a:tc>
                  <a:txBody>
                    <a:bodyPr/>
                    <a:lstStyle/>
                    <a:p>
                      <a:r>
                        <a:rPr lang="fr-FR"/>
                        <a:t>Apt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cxnSp>
        <p:nvCxnSpPr>
          <p:cNvPr id="8" name="Connecteur droit avec flèche 7">
            <a:extLst>
              <a:ext uri="{FF2B5EF4-FFF2-40B4-BE49-F238E27FC236}">
                <a16:creationId xmlns:a16="http://schemas.microsoft.com/office/drawing/2014/main" id="{8CB2FFA8-9018-E94D-B56E-99A753A23686}"/>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a:extLst>
              <a:ext uri="{FF2B5EF4-FFF2-40B4-BE49-F238E27FC236}">
                <a16:creationId xmlns:a16="http://schemas.microsoft.com/office/drawing/2014/main" id="{63C2AA77-D872-2243-97C8-76AD5CFD4231}"/>
              </a:ext>
            </a:extLst>
          </p:cNvPr>
          <p:cNvCxnSpPr/>
          <p:nvPr/>
        </p:nvCxnSpPr>
        <p:spPr>
          <a:xfrm>
            <a:off x="7464152" y="4815870"/>
            <a:ext cx="3231976" cy="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Organigramme : Connecteur 19">
            <a:extLst>
              <a:ext uri="{FF2B5EF4-FFF2-40B4-BE49-F238E27FC236}">
                <a16:creationId xmlns:a16="http://schemas.microsoft.com/office/drawing/2014/main" id="{6DDD692D-A4CA-E445-88AB-112DAC1FBC42}"/>
              </a:ext>
            </a:extLst>
          </p:cNvPr>
          <p:cNvSpPr/>
          <p:nvPr/>
        </p:nvSpPr>
        <p:spPr>
          <a:xfrm>
            <a:off x="9770942" y="278941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Organigramme : Connecteur 20">
            <a:extLst>
              <a:ext uri="{FF2B5EF4-FFF2-40B4-BE49-F238E27FC236}">
                <a16:creationId xmlns:a16="http://schemas.microsoft.com/office/drawing/2014/main" id="{E226D98B-6862-B447-86FB-D602513EBC0B}"/>
              </a:ext>
            </a:extLst>
          </p:cNvPr>
          <p:cNvSpPr/>
          <p:nvPr/>
        </p:nvSpPr>
        <p:spPr>
          <a:xfrm>
            <a:off x="9599577" y="306950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rganigramme : Connecteur 21">
            <a:extLst>
              <a:ext uri="{FF2B5EF4-FFF2-40B4-BE49-F238E27FC236}">
                <a16:creationId xmlns:a16="http://schemas.microsoft.com/office/drawing/2014/main" id="{372676A3-E918-0145-8110-9C134E3F2043}"/>
              </a:ext>
            </a:extLst>
          </p:cNvPr>
          <p:cNvSpPr/>
          <p:nvPr/>
        </p:nvSpPr>
        <p:spPr>
          <a:xfrm>
            <a:off x="9491565" y="332404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rganigramme : Connecteur 22">
            <a:extLst>
              <a:ext uri="{FF2B5EF4-FFF2-40B4-BE49-F238E27FC236}">
                <a16:creationId xmlns:a16="http://schemas.microsoft.com/office/drawing/2014/main" id="{2AEB73A9-F076-8B41-92A6-7C55D7AA3D12}"/>
              </a:ext>
            </a:extLst>
          </p:cNvPr>
          <p:cNvSpPr/>
          <p:nvPr/>
        </p:nvSpPr>
        <p:spPr>
          <a:xfrm>
            <a:off x="10403337" y="275368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rganigramme : Connecteur 23">
            <a:extLst>
              <a:ext uri="{FF2B5EF4-FFF2-40B4-BE49-F238E27FC236}">
                <a16:creationId xmlns:a16="http://schemas.microsoft.com/office/drawing/2014/main" id="{4CD18D0B-0E40-1E4B-9581-309902D4A2ED}"/>
              </a:ext>
            </a:extLst>
          </p:cNvPr>
          <p:cNvSpPr/>
          <p:nvPr/>
        </p:nvSpPr>
        <p:spPr>
          <a:xfrm>
            <a:off x="10081363" y="30655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Organigramme : Connecteur 24">
            <a:extLst>
              <a:ext uri="{FF2B5EF4-FFF2-40B4-BE49-F238E27FC236}">
                <a16:creationId xmlns:a16="http://schemas.microsoft.com/office/drawing/2014/main" id="{8CB4D89C-4009-D944-9DC7-0A2E9213784C}"/>
              </a:ext>
            </a:extLst>
          </p:cNvPr>
          <p:cNvSpPr/>
          <p:nvPr/>
        </p:nvSpPr>
        <p:spPr>
          <a:xfrm>
            <a:off x="10229337" y="2460809"/>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Organigramme : Connecteur 25">
            <a:extLst>
              <a:ext uri="{FF2B5EF4-FFF2-40B4-BE49-F238E27FC236}">
                <a16:creationId xmlns:a16="http://schemas.microsoft.com/office/drawing/2014/main" id="{A02D3C8B-E615-AF44-B0C9-00283C4F76CF}"/>
              </a:ext>
            </a:extLst>
          </p:cNvPr>
          <p:cNvSpPr/>
          <p:nvPr/>
        </p:nvSpPr>
        <p:spPr>
          <a:xfrm>
            <a:off x="9834413" y="30655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Organigramme : Connecteur 26">
            <a:extLst>
              <a:ext uri="{FF2B5EF4-FFF2-40B4-BE49-F238E27FC236}">
                <a16:creationId xmlns:a16="http://schemas.microsoft.com/office/drawing/2014/main" id="{89BB3E48-86D6-5E40-88C3-70D72773F3F0}"/>
              </a:ext>
            </a:extLst>
          </p:cNvPr>
          <p:cNvSpPr/>
          <p:nvPr/>
        </p:nvSpPr>
        <p:spPr>
          <a:xfrm>
            <a:off x="8972128" y="365887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rganigramme : Connecteur 27">
            <a:extLst>
              <a:ext uri="{FF2B5EF4-FFF2-40B4-BE49-F238E27FC236}">
                <a16:creationId xmlns:a16="http://schemas.microsoft.com/office/drawing/2014/main" id="{FB902FA2-A14D-2B4C-97F3-561E92296B94}"/>
              </a:ext>
            </a:extLst>
          </p:cNvPr>
          <p:cNvSpPr/>
          <p:nvPr/>
        </p:nvSpPr>
        <p:spPr>
          <a:xfrm>
            <a:off x="10835768" y="243395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Organigramme : Connecteur 28">
            <a:extLst>
              <a:ext uri="{FF2B5EF4-FFF2-40B4-BE49-F238E27FC236}">
                <a16:creationId xmlns:a16="http://schemas.microsoft.com/office/drawing/2014/main" id="{76D1DD17-6666-4E48-A008-60EB0CCB03E0}"/>
              </a:ext>
            </a:extLst>
          </p:cNvPr>
          <p:cNvSpPr/>
          <p:nvPr/>
        </p:nvSpPr>
        <p:spPr>
          <a:xfrm>
            <a:off x="9664014" y="2288596"/>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rganigramme : Connecteur 29">
            <a:extLst>
              <a:ext uri="{FF2B5EF4-FFF2-40B4-BE49-F238E27FC236}">
                <a16:creationId xmlns:a16="http://schemas.microsoft.com/office/drawing/2014/main" id="{4007260D-BDFC-714C-9184-9C1BF4AB1FED}"/>
              </a:ext>
            </a:extLst>
          </p:cNvPr>
          <p:cNvSpPr/>
          <p:nvPr/>
        </p:nvSpPr>
        <p:spPr>
          <a:xfrm>
            <a:off x="9264353" y="372007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Organigramme : Connecteur 30">
            <a:extLst>
              <a:ext uri="{FF2B5EF4-FFF2-40B4-BE49-F238E27FC236}">
                <a16:creationId xmlns:a16="http://schemas.microsoft.com/office/drawing/2014/main" id="{AA2035C5-AE8A-F445-B619-838323FA5464}"/>
              </a:ext>
            </a:extLst>
          </p:cNvPr>
          <p:cNvSpPr/>
          <p:nvPr/>
        </p:nvSpPr>
        <p:spPr>
          <a:xfrm>
            <a:off x="8423853" y="438614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rganigramme : Connecteur 31">
            <a:extLst>
              <a:ext uri="{FF2B5EF4-FFF2-40B4-BE49-F238E27FC236}">
                <a16:creationId xmlns:a16="http://schemas.microsoft.com/office/drawing/2014/main" id="{20FBA4B5-D3F2-2A46-8F96-C7B02B281C1B}"/>
              </a:ext>
            </a:extLst>
          </p:cNvPr>
          <p:cNvSpPr/>
          <p:nvPr/>
        </p:nvSpPr>
        <p:spPr>
          <a:xfrm>
            <a:off x="8616308" y="4216071"/>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rganigramme : Connecteur 32">
            <a:extLst>
              <a:ext uri="{FF2B5EF4-FFF2-40B4-BE49-F238E27FC236}">
                <a16:creationId xmlns:a16="http://schemas.microsoft.com/office/drawing/2014/main" id="{47C899A2-28B6-1843-B5B5-8E354CEEF42B}"/>
              </a:ext>
            </a:extLst>
          </p:cNvPr>
          <p:cNvSpPr/>
          <p:nvPr/>
        </p:nvSpPr>
        <p:spPr>
          <a:xfrm>
            <a:off x="9678163" y="362523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rganigramme : Connecteur 33">
            <a:extLst>
              <a:ext uri="{FF2B5EF4-FFF2-40B4-BE49-F238E27FC236}">
                <a16:creationId xmlns:a16="http://schemas.microsoft.com/office/drawing/2014/main" id="{932D9508-D403-A042-9548-C24C2000FD9F}"/>
              </a:ext>
            </a:extLst>
          </p:cNvPr>
          <p:cNvSpPr/>
          <p:nvPr/>
        </p:nvSpPr>
        <p:spPr>
          <a:xfrm>
            <a:off x="9121385" y="4071914"/>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rganigramme : Connecteur 34">
            <a:extLst>
              <a:ext uri="{FF2B5EF4-FFF2-40B4-BE49-F238E27FC236}">
                <a16:creationId xmlns:a16="http://schemas.microsoft.com/office/drawing/2014/main" id="{FEF1D7E6-E7C3-1843-9736-EBCF3A4CDE23}"/>
              </a:ext>
            </a:extLst>
          </p:cNvPr>
          <p:cNvSpPr/>
          <p:nvPr/>
        </p:nvSpPr>
        <p:spPr>
          <a:xfrm>
            <a:off x="9461466" y="3963902"/>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Organigramme : Connecteur 35">
            <a:extLst>
              <a:ext uri="{FF2B5EF4-FFF2-40B4-BE49-F238E27FC236}">
                <a16:creationId xmlns:a16="http://schemas.microsoft.com/office/drawing/2014/main" id="{A3CAEBB3-D145-A848-A734-5E698FFD9355}"/>
              </a:ext>
            </a:extLst>
          </p:cNvPr>
          <p:cNvSpPr/>
          <p:nvPr/>
        </p:nvSpPr>
        <p:spPr>
          <a:xfrm>
            <a:off x="8756104" y="438846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Organigramme : Connecteur 36">
            <a:extLst>
              <a:ext uri="{FF2B5EF4-FFF2-40B4-BE49-F238E27FC236}">
                <a16:creationId xmlns:a16="http://schemas.microsoft.com/office/drawing/2014/main" id="{67625287-F048-CE4D-9059-3A7E3AA4980F}"/>
              </a:ext>
            </a:extLst>
          </p:cNvPr>
          <p:cNvSpPr/>
          <p:nvPr/>
        </p:nvSpPr>
        <p:spPr>
          <a:xfrm>
            <a:off x="9045157" y="4306797"/>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rganigramme : Connecteur 37">
            <a:extLst>
              <a:ext uri="{FF2B5EF4-FFF2-40B4-BE49-F238E27FC236}">
                <a16:creationId xmlns:a16="http://schemas.microsoft.com/office/drawing/2014/main" id="{B5A9F566-95D9-AC4B-8BE9-6F3F242D9E80}"/>
              </a:ext>
            </a:extLst>
          </p:cNvPr>
          <p:cNvSpPr/>
          <p:nvPr/>
        </p:nvSpPr>
        <p:spPr>
          <a:xfrm>
            <a:off x="10677426" y="2903543"/>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rganigramme : Connecteur 38">
            <a:extLst>
              <a:ext uri="{FF2B5EF4-FFF2-40B4-BE49-F238E27FC236}">
                <a16:creationId xmlns:a16="http://schemas.microsoft.com/office/drawing/2014/main" id="{C5E476C0-DC71-244A-829C-EBCF40E6F1CC}"/>
              </a:ext>
            </a:extLst>
          </p:cNvPr>
          <p:cNvSpPr/>
          <p:nvPr/>
        </p:nvSpPr>
        <p:spPr>
          <a:xfrm>
            <a:off x="8709096" y="4027735"/>
            <a:ext cx="216024" cy="216024"/>
          </a:xfrm>
          <a:prstGeom prst="flowChartConnector">
            <a:avLst/>
          </a:prstGeom>
          <a:solidFill>
            <a:srgbClr val="55DD61">
              <a:alpha val="49020"/>
            </a:srgbClr>
          </a:solidFill>
          <a:ln>
            <a:solidFill>
              <a:srgbClr val="5B9BD5">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èche droite 42">
            <a:extLst>
              <a:ext uri="{FF2B5EF4-FFF2-40B4-BE49-F238E27FC236}">
                <a16:creationId xmlns:a16="http://schemas.microsoft.com/office/drawing/2014/main" id="{57C45C6C-039A-8641-8ED3-3D8E98F0D5BF}"/>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Espace réservé du contenu 2">
            <a:extLst>
              <a:ext uri="{FF2B5EF4-FFF2-40B4-BE49-F238E27FC236}">
                <a16:creationId xmlns:a16="http://schemas.microsoft.com/office/drawing/2014/main" id="{8A79BAD0-9F9D-2E45-8756-E52D24E2D8E4}"/>
              </a:ext>
            </a:extLst>
          </p:cNvPr>
          <p:cNvSpPr txBox="1">
            <a:spLocks/>
          </p:cNvSpPr>
          <p:nvPr/>
        </p:nvSpPr>
        <p:spPr>
          <a:xfrm>
            <a:off x="7520660" y="2039587"/>
            <a:ext cx="1095648" cy="276579"/>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Price</a:t>
            </a:r>
          </a:p>
        </p:txBody>
      </p:sp>
      <p:sp>
        <p:nvSpPr>
          <p:cNvPr id="32" name="Espace réservé du contenu 2">
            <a:extLst>
              <a:ext uri="{FF2B5EF4-FFF2-40B4-BE49-F238E27FC236}">
                <a16:creationId xmlns:a16="http://schemas.microsoft.com/office/drawing/2014/main" id="{4ACDC788-1EDD-D048-9A57-2D7A07812024}"/>
              </a:ext>
            </a:extLst>
          </p:cNvPr>
          <p:cNvSpPr txBox="1">
            <a:spLocks/>
          </p:cNvSpPr>
          <p:nvPr/>
        </p:nvSpPr>
        <p:spPr>
          <a:xfrm>
            <a:off x="10297387" y="4979048"/>
            <a:ext cx="1324319" cy="429870"/>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Surface (m2)</a:t>
            </a:r>
          </a:p>
        </p:txBody>
      </p:sp>
      <p:sp>
        <p:nvSpPr>
          <p:cNvPr id="33" name="Ellipse 32">
            <a:extLst>
              <a:ext uri="{FF2B5EF4-FFF2-40B4-BE49-F238E27FC236}">
                <a16:creationId xmlns:a16="http://schemas.microsoft.com/office/drawing/2014/main" id="{13DF606C-67AE-C04B-A37C-A790B446458C}"/>
              </a:ext>
            </a:extLst>
          </p:cNvPr>
          <p:cNvSpPr/>
          <p:nvPr/>
        </p:nvSpPr>
        <p:spPr>
          <a:xfrm>
            <a:off x="4511824" y="5877272"/>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pic>
        <p:nvPicPr>
          <p:cNvPr id="34" name="Picture 2" descr="RÃ©sultat de recherche d'images pour &quot;machine learning domains&quot;">
            <a:extLst>
              <a:ext uri="{FF2B5EF4-FFF2-40B4-BE49-F238E27FC236}">
                <a16:creationId xmlns:a16="http://schemas.microsoft.com/office/drawing/2014/main" id="{0A127D90-2176-4149-9EF4-2AD8B6FE9D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797" t="28851" r="509" b="39603"/>
          <a:stretch/>
        </p:blipFill>
        <p:spPr bwMode="auto">
          <a:xfrm>
            <a:off x="9590565" y="388274"/>
            <a:ext cx="1944216" cy="1584176"/>
          </a:xfrm>
          <a:prstGeom prst="rect">
            <a:avLst/>
          </a:prstGeom>
          <a:noFill/>
          <a:extLst>
            <a:ext uri="{909E8E84-426E-40DD-AFC4-6F175D3DCCD1}">
              <a14:hiddenFill xmlns:a14="http://schemas.microsoft.com/office/drawing/2010/main">
                <a:solidFill>
                  <a:srgbClr val="FFFFFF"/>
                </a:solidFill>
              </a14:hiddenFill>
            </a:ext>
          </a:extLst>
        </p:spPr>
      </p:pic>
      <p:sp>
        <p:nvSpPr>
          <p:cNvPr id="35" name="Forme libre 34">
            <a:extLst>
              <a:ext uri="{FF2B5EF4-FFF2-40B4-BE49-F238E27FC236}">
                <a16:creationId xmlns:a16="http://schemas.microsoft.com/office/drawing/2014/main" id="{C440979A-4B88-A946-94F2-96CBAFE64338}"/>
              </a:ext>
            </a:extLst>
          </p:cNvPr>
          <p:cNvSpPr/>
          <p:nvPr/>
        </p:nvSpPr>
        <p:spPr>
          <a:xfrm>
            <a:off x="8248650" y="2457450"/>
            <a:ext cx="3181350" cy="2286000"/>
          </a:xfrm>
          <a:custGeom>
            <a:avLst/>
            <a:gdLst>
              <a:gd name="connsiteX0" fmla="*/ 0 w 3181350"/>
              <a:gd name="connsiteY0" fmla="*/ 2286000 h 2286000"/>
              <a:gd name="connsiteX1" fmla="*/ 762000 w 3181350"/>
              <a:gd name="connsiteY1" fmla="*/ 1676400 h 2286000"/>
              <a:gd name="connsiteX2" fmla="*/ 1314450 w 3181350"/>
              <a:gd name="connsiteY2" fmla="*/ 1409700 h 2286000"/>
              <a:gd name="connsiteX3" fmla="*/ 1714500 w 3181350"/>
              <a:gd name="connsiteY3" fmla="*/ 514350 h 2286000"/>
              <a:gd name="connsiteX4" fmla="*/ 3181350 w 3181350"/>
              <a:gd name="connsiteY4" fmla="*/ 0 h 2286000"/>
              <a:gd name="connsiteX5" fmla="*/ 3181350 w 3181350"/>
              <a:gd name="connsiteY5" fmla="*/ 0 h 228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1350" h="2286000">
                <a:moveTo>
                  <a:pt x="0" y="2286000"/>
                </a:moveTo>
                <a:cubicBezTo>
                  <a:pt x="271462" y="2054225"/>
                  <a:pt x="542925" y="1822450"/>
                  <a:pt x="762000" y="1676400"/>
                </a:cubicBezTo>
                <a:cubicBezTo>
                  <a:pt x="981075" y="1530350"/>
                  <a:pt x="1155700" y="1603375"/>
                  <a:pt x="1314450" y="1409700"/>
                </a:cubicBezTo>
                <a:cubicBezTo>
                  <a:pt x="1473200" y="1216025"/>
                  <a:pt x="1403350" y="749300"/>
                  <a:pt x="1714500" y="514350"/>
                </a:cubicBezTo>
                <a:cubicBezTo>
                  <a:pt x="2025650" y="279400"/>
                  <a:pt x="3181350" y="0"/>
                  <a:pt x="3181350" y="0"/>
                </a:cubicBezTo>
                <a:lnTo>
                  <a:pt x="3181350" y="0"/>
                </a:lnTo>
              </a:path>
            </a:pathLst>
          </a:custGeom>
          <a:noFill/>
          <a:ln w="571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Espace réservé du contenu 2">
            <a:extLst>
              <a:ext uri="{FF2B5EF4-FFF2-40B4-BE49-F238E27FC236}">
                <a16:creationId xmlns:a16="http://schemas.microsoft.com/office/drawing/2014/main" id="{9B306C8D-28F6-2B49-B460-E1ACE73B4C2E}"/>
              </a:ext>
            </a:extLst>
          </p:cNvPr>
          <p:cNvSpPr txBox="1">
            <a:spLocks/>
          </p:cNvSpPr>
          <p:nvPr/>
        </p:nvSpPr>
        <p:spPr>
          <a:xfrm>
            <a:off x="824082" y="5316810"/>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sp>
        <p:nvSpPr>
          <p:cNvPr id="37" name="Espace réservé du numéro de diapositive 2">
            <a:extLst>
              <a:ext uri="{FF2B5EF4-FFF2-40B4-BE49-F238E27FC236}">
                <a16:creationId xmlns:a16="http://schemas.microsoft.com/office/drawing/2014/main" id="{7EDD617C-E771-194F-AD61-181BCB394F3F}"/>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8</a:t>
            </a:fld>
            <a:endParaRPr lang="en-US"/>
          </a:p>
        </p:txBody>
      </p:sp>
      <p:sp>
        <p:nvSpPr>
          <p:cNvPr id="38" name="Ellipse 37">
            <a:extLst>
              <a:ext uri="{FF2B5EF4-FFF2-40B4-BE49-F238E27FC236}">
                <a16:creationId xmlns:a16="http://schemas.microsoft.com/office/drawing/2014/main" id="{ACC50B98-69B7-F64D-BAB1-50108944AD0C}"/>
              </a:ext>
            </a:extLst>
          </p:cNvPr>
          <p:cNvSpPr/>
          <p:nvPr/>
        </p:nvSpPr>
        <p:spPr>
          <a:xfrm>
            <a:off x="10224810" y="2632321"/>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Tree>
    <p:extLst>
      <p:ext uri="{BB962C8B-B14F-4D97-AF65-F5344CB8AC3E}">
        <p14:creationId xmlns:p14="http://schemas.microsoft.com/office/powerpoint/2010/main" val="3044898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a:extLst>
              <a:ext uri="{FF2B5EF4-FFF2-40B4-BE49-F238E27FC236}">
                <a16:creationId xmlns:a16="http://schemas.microsoft.com/office/drawing/2014/main" id="{9D4132B7-BD9A-124D-9A76-B88064BFA4F2}"/>
              </a:ext>
            </a:extLst>
          </p:cNvPr>
          <p:cNvSpPr>
            <a:spLocks noGrp="1"/>
          </p:cNvSpPr>
          <p:nvPr>
            <p:ph type="title"/>
          </p:nvPr>
        </p:nvSpPr>
        <p:spPr>
          <a:xfrm>
            <a:off x="838200" y="365125"/>
            <a:ext cx="10515600" cy="1325563"/>
          </a:xfrm>
        </p:spPr>
        <p:txBody>
          <a:bodyPr/>
          <a:lstStyle/>
          <a:p>
            <a:r>
              <a:rPr lang="en-US"/>
              <a:t>Clustering</a:t>
            </a:r>
          </a:p>
        </p:txBody>
      </p:sp>
      <p:graphicFrame>
        <p:nvGraphicFramePr>
          <p:cNvPr id="5" name="Espace réservé du contenu 3">
            <a:extLst>
              <a:ext uri="{FF2B5EF4-FFF2-40B4-BE49-F238E27FC236}">
                <a16:creationId xmlns:a16="http://schemas.microsoft.com/office/drawing/2014/main" id="{45C35F4B-F830-6747-A19C-49B5132492EE}"/>
              </a:ext>
            </a:extLst>
          </p:cNvPr>
          <p:cNvGraphicFramePr>
            <a:graphicFrameLocks noGrp="1"/>
          </p:cNvGraphicFramePr>
          <p:nvPr>
            <p:ph idx="1"/>
            <p:extLst>
              <p:ext uri="{D42A27DB-BD31-4B8C-83A1-F6EECF244321}">
                <p14:modId xmlns:p14="http://schemas.microsoft.com/office/powerpoint/2010/main" val="882072125"/>
              </p:ext>
            </p:extLst>
          </p:nvPr>
        </p:nvGraphicFramePr>
        <p:xfrm>
          <a:off x="838200" y="2348880"/>
          <a:ext cx="4267994" cy="2468880"/>
        </p:xfrm>
        <a:graphic>
          <a:graphicData uri="http://schemas.openxmlformats.org/drawingml/2006/table">
            <a:tbl>
              <a:tblPr firstRow="1" bandRow="1">
                <a:tableStyleId>{5C22544A-7EE6-4342-B048-85BDC9FD1C3A}</a:tableStyleId>
              </a:tblPr>
              <a:tblGrid>
                <a:gridCol w="1275141">
                  <a:extLst>
                    <a:ext uri="{9D8B030D-6E8A-4147-A177-3AD203B41FA5}">
                      <a16:colId xmlns:a16="http://schemas.microsoft.com/office/drawing/2014/main" val="20000"/>
                    </a:ext>
                  </a:extLst>
                </a:gridCol>
                <a:gridCol w="1570188">
                  <a:extLst>
                    <a:ext uri="{9D8B030D-6E8A-4147-A177-3AD203B41FA5}">
                      <a16:colId xmlns:a16="http://schemas.microsoft.com/office/drawing/2014/main" val="20001"/>
                    </a:ext>
                  </a:extLst>
                </a:gridCol>
                <a:gridCol w="1422665">
                  <a:extLst>
                    <a:ext uri="{9D8B030D-6E8A-4147-A177-3AD203B41FA5}">
                      <a16:colId xmlns:a16="http://schemas.microsoft.com/office/drawing/2014/main" val="20002"/>
                    </a:ext>
                  </a:extLst>
                </a:gridCol>
              </a:tblGrid>
              <a:tr h="340358">
                <a:tc>
                  <a:txBody>
                    <a:bodyPr/>
                    <a:lstStyle/>
                    <a:p>
                      <a:endParaRPr lang="en-US"/>
                    </a:p>
                  </a:txBody>
                  <a:tcPr/>
                </a:tc>
                <a:tc>
                  <a:txBody>
                    <a:bodyPr/>
                    <a:lstStyle/>
                    <a:p>
                      <a:r>
                        <a:rPr lang="fr-FR"/>
                        <a:t>Nb movies</a:t>
                      </a:r>
                      <a:r>
                        <a:rPr lang="fr-FR" baseline="0"/>
                        <a:t> </a:t>
                      </a:r>
                      <a:r>
                        <a:rPr lang="fr-FR"/>
                        <a:t>(/month)</a:t>
                      </a:r>
                      <a:endParaRPr lang="en-US"/>
                    </a:p>
                  </a:txBody>
                  <a:tcPr/>
                </a:tc>
                <a:tc>
                  <a:txBody>
                    <a:bodyPr/>
                    <a:lstStyle/>
                    <a:p>
                      <a:r>
                        <a:rPr lang="fr-FR"/>
                        <a:t>Nb connections</a:t>
                      </a:r>
                      <a:endParaRPr lang="en-US"/>
                    </a:p>
                  </a:txBody>
                  <a:tcPr/>
                </a:tc>
                <a:extLst>
                  <a:ext uri="{0D108BD9-81ED-4DB2-BD59-A6C34878D82A}">
                    <a16:rowId xmlns:a16="http://schemas.microsoft.com/office/drawing/2014/main" val="10000"/>
                  </a:ext>
                </a:extLst>
              </a:tr>
              <a:tr h="340358">
                <a:tc>
                  <a:txBody>
                    <a:bodyPr/>
                    <a:lstStyle/>
                    <a:p>
                      <a:r>
                        <a:rPr lang="fr-FR" b="1"/>
                        <a:t>User 1</a:t>
                      </a:r>
                      <a:endParaRPr lang="en-US" b="1"/>
                    </a:p>
                  </a:txBody>
                  <a:tcPr/>
                </a:tc>
                <a:tc>
                  <a:txBody>
                    <a:bodyPr/>
                    <a:lstStyle/>
                    <a:p>
                      <a:pPr algn="ctr"/>
                      <a:r>
                        <a:rPr lang="fr-FR"/>
                        <a:t>12</a:t>
                      </a:r>
                      <a:endParaRPr lang="en-US"/>
                    </a:p>
                  </a:txBody>
                  <a:tcPr/>
                </a:tc>
                <a:tc>
                  <a:txBody>
                    <a:bodyPr/>
                    <a:lstStyle/>
                    <a:p>
                      <a:pPr algn="ctr"/>
                      <a:r>
                        <a:rPr lang="fr-FR"/>
                        <a:t>1</a:t>
                      </a:r>
                      <a:endParaRPr lang="en-US"/>
                    </a:p>
                  </a:txBody>
                  <a:tcPr/>
                </a:tc>
                <a:extLst>
                  <a:ext uri="{0D108BD9-81ED-4DB2-BD59-A6C34878D82A}">
                    <a16:rowId xmlns:a16="http://schemas.microsoft.com/office/drawing/2014/main" val="10001"/>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2</a:t>
                      </a:r>
                      <a:endParaRPr lang="en-US" b="1"/>
                    </a:p>
                  </a:txBody>
                  <a:tcPr/>
                </a:tc>
                <a:tc>
                  <a:txBody>
                    <a:bodyPr/>
                    <a:lstStyle/>
                    <a:p>
                      <a:pPr algn="ctr"/>
                      <a:r>
                        <a:rPr lang="fr-FR"/>
                        <a:t>32</a:t>
                      </a:r>
                      <a:endParaRPr lang="en-US"/>
                    </a:p>
                  </a:txBody>
                  <a:tcPr/>
                </a:tc>
                <a:tc>
                  <a:txBody>
                    <a:bodyPr/>
                    <a:lstStyle/>
                    <a:p>
                      <a:pPr algn="ctr"/>
                      <a:r>
                        <a:rPr lang="fr-FR"/>
                        <a:t>24</a:t>
                      </a:r>
                      <a:endParaRPr lang="en-US"/>
                    </a:p>
                  </a:txBody>
                  <a:tcPr/>
                </a:tc>
                <a:extLst>
                  <a:ext uri="{0D108BD9-81ED-4DB2-BD59-A6C34878D82A}">
                    <a16:rowId xmlns:a16="http://schemas.microsoft.com/office/drawing/2014/main" val="10002"/>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3</a:t>
                      </a:r>
                      <a:endParaRPr lang="en-US" b="1"/>
                    </a:p>
                  </a:txBody>
                  <a:tcPr/>
                </a:tc>
                <a:tc>
                  <a:txBody>
                    <a:bodyPr/>
                    <a:lstStyle/>
                    <a:p>
                      <a:pPr algn="ctr"/>
                      <a:r>
                        <a:rPr lang="fr-FR"/>
                        <a:t>46</a:t>
                      </a:r>
                      <a:endParaRPr lang="en-US"/>
                    </a:p>
                  </a:txBody>
                  <a:tcPr/>
                </a:tc>
                <a:tc>
                  <a:txBody>
                    <a:bodyPr/>
                    <a:lstStyle/>
                    <a:p>
                      <a:pPr algn="ctr"/>
                      <a:r>
                        <a:rPr lang="fr-FR"/>
                        <a:t>13</a:t>
                      </a:r>
                      <a:endParaRPr lang="en-US"/>
                    </a:p>
                  </a:txBody>
                  <a:tcPr/>
                </a:tc>
                <a:extLst>
                  <a:ext uri="{0D108BD9-81ED-4DB2-BD59-A6C34878D82A}">
                    <a16:rowId xmlns:a16="http://schemas.microsoft.com/office/drawing/2014/main" val="10003"/>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a:t>
                      </a:r>
                      <a:endParaRPr lang="en-US" b="1"/>
                    </a:p>
                  </a:txBody>
                  <a:tcPr/>
                </a:tc>
                <a:tc>
                  <a:txBody>
                    <a:bodyPr/>
                    <a:lstStyle/>
                    <a:p>
                      <a:pPr algn="ctr"/>
                      <a:r>
                        <a:rPr lang="fr-FR"/>
                        <a:t>…</a:t>
                      </a:r>
                      <a:endParaRPr lang="en-US"/>
                    </a:p>
                  </a:txBody>
                  <a:tcPr/>
                </a:tc>
                <a:tc>
                  <a:txBody>
                    <a:bodyPr/>
                    <a:lstStyle/>
                    <a:p>
                      <a:pPr algn="ctr"/>
                      <a:r>
                        <a:rPr lang="fr-FR"/>
                        <a:t>…</a:t>
                      </a:r>
                      <a:endParaRPr lang="en-US"/>
                    </a:p>
                  </a:txBody>
                  <a:tcPr/>
                </a:tc>
                <a:extLst>
                  <a:ext uri="{0D108BD9-81ED-4DB2-BD59-A6C34878D82A}">
                    <a16:rowId xmlns:a16="http://schemas.microsoft.com/office/drawing/2014/main" val="10004"/>
                  </a:ext>
                </a:extLst>
              </a:tr>
              <a:tr h="3403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a:t>User n</a:t>
                      </a:r>
                      <a:endParaRPr lang="en-US" b="1"/>
                    </a:p>
                  </a:txBody>
                  <a:tcPr/>
                </a:tc>
                <a:tc>
                  <a:txBody>
                    <a:bodyPr/>
                    <a:lstStyle/>
                    <a:p>
                      <a:pPr algn="ctr"/>
                      <a:r>
                        <a:rPr lang="fr-FR"/>
                        <a:t>32</a:t>
                      </a:r>
                      <a:endParaRPr lang="en-US"/>
                    </a:p>
                  </a:txBody>
                  <a:tcPr/>
                </a:tc>
                <a:tc>
                  <a:txBody>
                    <a:bodyPr/>
                    <a:lstStyle/>
                    <a:p>
                      <a:pPr algn="ctr"/>
                      <a:r>
                        <a:rPr lang="fr-FR"/>
                        <a:t>44</a:t>
                      </a:r>
                      <a:endParaRPr lang="en-US"/>
                    </a:p>
                  </a:txBody>
                  <a:tcPr/>
                </a:tc>
                <a:extLst>
                  <a:ext uri="{0D108BD9-81ED-4DB2-BD59-A6C34878D82A}">
                    <a16:rowId xmlns:a16="http://schemas.microsoft.com/office/drawing/2014/main" val="10005"/>
                  </a:ext>
                </a:extLst>
              </a:tr>
            </a:tbl>
          </a:graphicData>
        </a:graphic>
      </p:graphicFrame>
      <p:sp>
        <p:nvSpPr>
          <p:cNvPr id="6" name="Espace réservé du contenu 2">
            <a:extLst>
              <a:ext uri="{FF2B5EF4-FFF2-40B4-BE49-F238E27FC236}">
                <a16:creationId xmlns:a16="http://schemas.microsoft.com/office/drawing/2014/main" id="{BA89B7FC-B5A4-9848-8D75-7AAD1E6F4393}"/>
              </a:ext>
            </a:extLst>
          </p:cNvPr>
          <p:cNvSpPr txBox="1">
            <a:spLocks/>
          </p:cNvSpPr>
          <p:nvPr/>
        </p:nvSpPr>
        <p:spPr>
          <a:xfrm>
            <a:off x="1312468" y="1448345"/>
            <a:ext cx="9032004" cy="318284"/>
          </a:xfrm>
          <a:prstGeom prst="rect">
            <a:avLst/>
          </a:prstGeom>
        </p:spPr>
        <p:txBody>
          <a:bodyPr vert="horz" lIns="91440" tIns="45720" rIns="91440" bIns="45720" rtlCol="0" anchor="t">
            <a:normAutofit fontScale="70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Arial"/>
                <a:cs typeface="Arial"/>
              </a:rPr>
              <a:t>Problem: (Netflix) Can I group similar users by </a:t>
            </a:r>
            <a:r>
              <a:rPr lang="en-US" err="1">
                <a:latin typeface="Arial"/>
                <a:cs typeface="Arial"/>
              </a:rPr>
              <a:t>behaviour</a:t>
            </a:r>
            <a:r>
              <a:rPr lang="en-US">
                <a:latin typeface="Arial"/>
                <a:cs typeface="Arial"/>
              </a:rPr>
              <a:t> on the app?</a:t>
            </a:r>
          </a:p>
        </p:txBody>
      </p:sp>
      <p:graphicFrame>
        <p:nvGraphicFramePr>
          <p:cNvPr id="7" name="Espace réservé du contenu 3">
            <a:extLst>
              <a:ext uri="{FF2B5EF4-FFF2-40B4-BE49-F238E27FC236}">
                <a16:creationId xmlns:a16="http://schemas.microsoft.com/office/drawing/2014/main" id="{296A2772-7888-5A40-A37D-34ADB23D6CE3}"/>
              </a:ext>
            </a:extLst>
          </p:cNvPr>
          <p:cNvGraphicFramePr>
            <a:graphicFrameLocks/>
          </p:cNvGraphicFramePr>
          <p:nvPr>
            <p:extLst>
              <p:ext uri="{D42A27DB-BD31-4B8C-83A1-F6EECF244321}">
                <p14:modId xmlns:p14="http://schemas.microsoft.com/office/powerpoint/2010/main" val="971193893"/>
              </p:ext>
            </p:extLst>
          </p:nvPr>
        </p:nvGraphicFramePr>
        <p:xfrm>
          <a:off x="838200" y="5919195"/>
          <a:ext cx="5545832" cy="365760"/>
        </p:xfrm>
        <a:graphic>
          <a:graphicData uri="http://schemas.openxmlformats.org/drawingml/2006/table">
            <a:tbl>
              <a:tblPr firstRow="1" bandRow="1">
                <a:tableStyleId>{5C22544A-7EE6-4342-B048-85BDC9FD1C3A}</a:tableStyleId>
              </a:tblPr>
              <a:tblGrid>
                <a:gridCol w="1242689">
                  <a:extLst>
                    <a:ext uri="{9D8B030D-6E8A-4147-A177-3AD203B41FA5}">
                      <a16:colId xmlns:a16="http://schemas.microsoft.com/office/drawing/2014/main" val="20000"/>
                    </a:ext>
                  </a:extLst>
                </a:gridCol>
                <a:gridCol w="1530227">
                  <a:extLst>
                    <a:ext uri="{9D8B030D-6E8A-4147-A177-3AD203B41FA5}">
                      <a16:colId xmlns:a16="http://schemas.microsoft.com/office/drawing/2014/main" val="20001"/>
                    </a:ext>
                  </a:extLst>
                </a:gridCol>
                <a:gridCol w="1386458">
                  <a:extLst>
                    <a:ext uri="{9D8B030D-6E8A-4147-A177-3AD203B41FA5}">
                      <a16:colId xmlns:a16="http://schemas.microsoft.com/office/drawing/2014/main" val="20002"/>
                    </a:ext>
                  </a:extLst>
                </a:gridCol>
                <a:gridCol w="1386458">
                  <a:extLst>
                    <a:ext uri="{9D8B030D-6E8A-4147-A177-3AD203B41FA5}">
                      <a16:colId xmlns:a16="http://schemas.microsoft.com/office/drawing/2014/main" val="20003"/>
                    </a:ext>
                  </a:extLst>
                </a:gridCol>
              </a:tblGrid>
              <a:tr h="119198">
                <a:tc>
                  <a:txBody>
                    <a:bodyPr/>
                    <a:lstStyle/>
                    <a:p>
                      <a:r>
                        <a:rPr lang="fr-FR"/>
                        <a:t>User n+1</a:t>
                      </a:r>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tc>
                  <a:txBody>
                    <a:bodyPr/>
                    <a:lstStyle/>
                    <a:p>
                      <a:endParaRPr lang="en-US"/>
                    </a:p>
                  </a:txBody>
                  <a:tcPr>
                    <a:solidFill>
                      <a:schemeClr val="accent3"/>
                    </a:solidFill>
                  </a:tcPr>
                </a:tc>
                <a:extLst>
                  <a:ext uri="{0D108BD9-81ED-4DB2-BD59-A6C34878D82A}">
                    <a16:rowId xmlns:a16="http://schemas.microsoft.com/office/drawing/2014/main" val="10000"/>
                  </a:ext>
                </a:extLst>
              </a:tr>
            </a:tbl>
          </a:graphicData>
        </a:graphic>
      </p:graphicFrame>
      <p:sp>
        <p:nvSpPr>
          <p:cNvPr id="8" name="Espace réservé du contenu 2">
            <a:extLst>
              <a:ext uri="{FF2B5EF4-FFF2-40B4-BE49-F238E27FC236}">
                <a16:creationId xmlns:a16="http://schemas.microsoft.com/office/drawing/2014/main" id="{611AF804-3D83-CB4B-8DA0-CF9DE8D3C47C}"/>
              </a:ext>
            </a:extLst>
          </p:cNvPr>
          <p:cNvSpPr txBox="1">
            <a:spLocks/>
          </p:cNvSpPr>
          <p:nvPr/>
        </p:nvSpPr>
        <p:spPr>
          <a:xfrm>
            <a:off x="824082" y="5295662"/>
            <a:ext cx="4695853" cy="509602"/>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After the model has been fitted to the training set, let’s apply the prediction on a new observation:</a:t>
            </a:r>
          </a:p>
        </p:txBody>
      </p:sp>
      <p:cxnSp>
        <p:nvCxnSpPr>
          <p:cNvPr id="9" name="Connecteur droit avec flèche 8">
            <a:extLst>
              <a:ext uri="{FF2B5EF4-FFF2-40B4-BE49-F238E27FC236}">
                <a16:creationId xmlns:a16="http://schemas.microsoft.com/office/drawing/2014/main" id="{9B1EBAD6-022B-554F-B51F-EEEA877FADFF}"/>
              </a:ext>
            </a:extLst>
          </p:cNvPr>
          <p:cNvCxnSpPr/>
          <p:nvPr/>
        </p:nvCxnSpPr>
        <p:spPr>
          <a:xfrm flipV="1">
            <a:off x="7464152" y="2204864"/>
            <a:ext cx="0" cy="2612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9CF88DBF-CD73-B54A-A37A-C19F13449BE2}"/>
              </a:ext>
            </a:extLst>
          </p:cNvPr>
          <p:cNvCxnSpPr/>
          <p:nvPr/>
        </p:nvCxnSpPr>
        <p:spPr>
          <a:xfrm>
            <a:off x="7464152" y="4815870"/>
            <a:ext cx="32319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Organigramme : Connecteur 19">
            <a:extLst>
              <a:ext uri="{FF2B5EF4-FFF2-40B4-BE49-F238E27FC236}">
                <a16:creationId xmlns:a16="http://schemas.microsoft.com/office/drawing/2014/main" id="{7C7AA460-858F-6E47-852B-8038E0914C88}"/>
              </a:ext>
            </a:extLst>
          </p:cNvPr>
          <p:cNvSpPr/>
          <p:nvPr/>
        </p:nvSpPr>
        <p:spPr>
          <a:xfrm>
            <a:off x="9072808" y="2637198"/>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rganigramme : Connecteur 20">
            <a:extLst>
              <a:ext uri="{FF2B5EF4-FFF2-40B4-BE49-F238E27FC236}">
                <a16:creationId xmlns:a16="http://schemas.microsoft.com/office/drawing/2014/main" id="{5766048C-EE56-0449-AF51-27FC3DF4EEB8}"/>
              </a:ext>
            </a:extLst>
          </p:cNvPr>
          <p:cNvSpPr/>
          <p:nvPr/>
        </p:nvSpPr>
        <p:spPr>
          <a:xfrm>
            <a:off x="9237437" y="303354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rganigramme : Connecteur 21">
            <a:extLst>
              <a:ext uri="{FF2B5EF4-FFF2-40B4-BE49-F238E27FC236}">
                <a16:creationId xmlns:a16="http://schemas.microsoft.com/office/drawing/2014/main" id="{6AAF9060-116F-734F-89FD-6E54C38E421C}"/>
              </a:ext>
            </a:extLst>
          </p:cNvPr>
          <p:cNvSpPr/>
          <p:nvPr/>
        </p:nvSpPr>
        <p:spPr>
          <a:xfrm>
            <a:off x="10295442" y="301754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rganigramme : Connecteur 22">
            <a:extLst>
              <a:ext uri="{FF2B5EF4-FFF2-40B4-BE49-F238E27FC236}">
                <a16:creationId xmlns:a16="http://schemas.microsoft.com/office/drawing/2014/main" id="{D1935D33-03F4-6545-91C1-54D2534BD876}"/>
              </a:ext>
            </a:extLst>
          </p:cNvPr>
          <p:cNvSpPr/>
          <p:nvPr/>
        </p:nvSpPr>
        <p:spPr>
          <a:xfrm>
            <a:off x="10109720" y="277060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Organigramme : Connecteur 23">
            <a:extLst>
              <a:ext uri="{FF2B5EF4-FFF2-40B4-BE49-F238E27FC236}">
                <a16:creationId xmlns:a16="http://schemas.microsoft.com/office/drawing/2014/main" id="{95CAEE05-ABB8-724C-804F-9D3147B8C897}"/>
              </a:ext>
            </a:extLst>
          </p:cNvPr>
          <p:cNvSpPr/>
          <p:nvPr/>
        </p:nvSpPr>
        <p:spPr>
          <a:xfrm>
            <a:off x="10194175" y="2566730"/>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Organigramme : Connecteur 24">
            <a:extLst>
              <a:ext uri="{FF2B5EF4-FFF2-40B4-BE49-F238E27FC236}">
                <a16:creationId xmlns:a16="http://schemas.microsoft.com/office/drawing/2014/main" id="{8CB00641-6094-D34B-9BAF-A81297DD1AEA}"/>
              </a:ext>
            </a:extLst>
          </p:cNvPr>
          <p:cNvSpPr/>
          <p:nvPr/>
        </p:nvSpPr>
        <p:spPr>
          <a:xfrm>
            <a:off x="9978151" y="234424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Organigramme : Connecteur 25">
            <a:extLst>
              <a:ext uri="{FF2B5EF4-FFF2-40B4-BE49-F238E27FC236}">
                <a16:creationId xmlns:a16="http://schemas.microsoft.com/office/drawing/2014/main" id="{5A55A197-E1F0-374A-A434-010B605BEA66}"/>
              </a:ext>
            </a:extLst>
          </p:cNvPr>
          <p:cNvSpPr/>
          <p:nvPr/>
        </p:nvSpPr>
        <p:spPr>
          <a:xfrm>
            <a:off x="9898323" y="450917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rganigramme : Connecteur 26">
            <a:extLst>
              <a:ext uri="{FF2B5EF4-FFF2-40B4-BE49-F238E27FC236}">
                <a16:creationId xmlns:a16="http://schemas.microsoft.com/office/drawing/2014/main" id="{7F4DCE32-CC0B-9247-97CD-0375C22EA950}"/>
              </a:ext>
            </a:extLst>
          </p:cNvPr>
          <p:cNvSpPr/>
          <p:nvPr/>
        </p:nvSpPr>
        <p:spPr>
          <a:xfrm>
            <a:off x="10109720" y="403729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Organigramme : Connecteur 27">
            <a:extLst>
              <a:ext uri="{FF2B5EF4-FFF2-40B4-BE49-F238E27FC236}">
                <a16:creationId xmlns:a16="http://schemas.microsoft.com/office/drawing/2014/main" id="{5B7A2B05-1884-3743-9926-00D188D1B117}"/>
              </a:ext>
            </a:extLst>
          </p:cNvPr>
          <p:cNvSpPr/>
          <p:nvPr/>
        </p:nvSpPr>
        <p:spPr>
          <a:xfrm>
            <a:off x="10410199" y="238925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rganigramme : Connecteur 28">
            <a:extLst>
              <a:ext uri="{FF2B5EF4-FFF2-40B4-BE49-F238E27FC236}">
                <a16:creationId xmlns:a16="http://schemas.microsoft.com/office/drawing/2014/main" id="{5DE324DA-E635-0B47-B0F8-11DF4200EF13}"/>
              </a:ext>
            </a:extLst>
          </p:cNvPr>
          <p:cNvSpPr/>
          <p:nvPr/>
        </p:nvSpPr>
        <p:spPr>
          <a:xfrm>
            <a:off x="8737002" y="2596207"/>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Organigramme : Connecteur 29">
            <a:extLst>
              <a:ext uri="{FF2B5EF4-FFF2-40B4-BE49-F238E27FC236}">
                <a16:creationId xmlns:a16="http://schemas.microsoft.com/office/drawing/2014/main" id="{633B0A27-27C1-9C40-A2AB-02A7D54936A9}"/>
              </a:ext>
            </a:extLst>
          </p:cNvPr>
          <p:cNvSpPr/>
          <p:nvPr/>
        </p:nvSpPr>
        <p:spPr>
          <a:xfrm>
            <a:off x="8649283" y="2952644"/>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rganigramme : Connecteur 30">
            <a:extLst>
              <a:ext uri="{FF2B5EF4-FFF2-40B4-BE49-F238E27FC236}">
                <a16:creationId xmlns:a16="http://schemas.microsoft.com/office/drawing/2014/main" id="{FF8DEFF4-BC5B-DA41-98CE-02C3EAF03AD5}"/>
              </a:ext>
            </a:extLst>
          </p:cNvPr>
          <p:cNvSpPr/>
          <p:nvPr/>
        </p:nvSpPr>
        <p:spPr>
          <a:xfrm>
            <a:off x="9237437" y="412013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rganigramme : Connecteur 31">
            <a:extLst>
              <a:ext uri="{FF2B5EF4-FFF2-40B4-BE49-F238E27FC236}">
                <a16:creationId xmlns:a16="http://schemas.microsoft.com/office/drawing/2014/main" id="{B2E4BAC0-8010-8B4C-A92F-84058F49E206}"/>
              </a:ext>
            </a:extLst>
          </p:cNvPr>
          <p:cNvSpPr/>
          <p:nvPr/>
        </p:nvSpPr>
        <p:spPr>
          <a:xfrm>
            <a:off x="8919977" y="299695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rganigramme : Connecteur 32">
            <a:extLst>
              <a:ext uri="{FF2B5EF4-FFF2-40B4-BE49-F238E27FC236}">
                <a16:creationId xmlns:a16="http://schemas.microsoft.com/office/drawing/2014/main" id="{C58C4F14-6E12-574F-AB51-A5DD83232FA5}"/>
              </a:ext>
            </a:extLst>
          </p:cNvPr>
          <p:cNvSpPr/>
          <p:nvPr/>
        </p:nvSpPr>
        <p:spPr>
          <a:xfrm>
            <a:off x="10702825" y="398599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Organigramme : Connecteur 33">
            <a:extLst>
              <a:ext uri="{FF2B5EF4-FFF2-40B4-BE49-F238E27FC236}">
                <a16:creationId xmlns:a16="http://schemas.microsoft.com/office/drawing/2014/main" id="{CEE12607-F679-4D41-98ED-B70A73397669}"/>
              </a:ext>
            </a:extLst>
          </p:cNvPr>
          <p:cNvSpPr/>
          <p:nvPr/>
        </p:nvSpPr>
        <p:spPr>
          <a:xfrm>
            <a:off x="10440043" y="3993294"/>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Organigramme : Connecteur 34">
            <a:extLst>
              <a:ext uri="{FF2B5EF4-FFF2-40B4-BE49-F238E27FC236}">
                <a16:creationId xmlns:a16="http://schemas.microsoft.com/office/drawing/2014/main" id="{7035B62F-2D7F-F742-9813-810B2BF442E5}"/>
              </a:ext>
            </a:extLst>
          </p:cNvPr>
          <p:cNvSpPr/>
          <p:nvPr/>
        </p:nvSpPr>
        <p:spPr>
          <a:xfrm>
            <a:off x="9762127" y="366225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Organigramme : Connecteur 35">
            <a:extLst>
              <a:ext uri="{FF2B5EF4-FFF2-40B4-BE49-F238E27FC236}">
                <a16:creationId xmlns:a16="http://schemas.microsoft.com/office/drawing/2014/main" id="{A05156A7-735D-C54E-B0A6-D06DB04E4AA2}"/>
              </a:ext>
            </a:extLst>
          </p:cNvPr>
          <p:cNvSpPr/>
          <p:nvPr/>
        </p:nvSpPr>
        <p:spPr>
          <a:xfrm>
            <a:off x="10109720" y="3745086"/>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rganigramme : Connecteur 36">
            <a:extLst>
              <a:ext uri="{FF2B5EF4-FFF2-40B4-BE49-F238E27FC236}">
                <a16:creationId xmlns:a16="http://schemas.microsoft.com/office/drawing/2014/main" id="{0F75BF4B-B682-5D47-9454-4815E8DB531F}"/>
              </a:ext>
            </a:extLst>
          </p:cNvPr>
          <p:cNvSpPr/>
          <p:nvPr/>
        </p:nvSpPr>
        <p:spPr>
          <a:xfrm>
            <a:off x="9714099" y="4157173"/>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Organigramme : Connecteur 37">
            <a:extLst>
              <a:ext uri="{FF2B5EF4-FFF2-40B4-BE49-F238E27FC236}">
                <a16:creationId xmlns:a16="http://schemas.microsoft.com/office/drawing/2014/main" id="{6F4373A7-8F37-5A40-80B0-64D5C2EC1170}"/>
              </a:ext>
            </a:extLst>
          </p:cNvPr>
          <p:cNvSpPr/>
          <p:nvPr/>
        </p:nvSpPr>
        <p:spPr>
          <a:xfrm>
            <a:off x="10657949" y="2862645"/>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Organigramme : Connecteur 38">
            <a:extLst>
              <a:ext uri="{FF2B5EF4-FFF2-40B4-BE49-F238E27FC236}">
                <a16:creationId xmlns:a16="http://schemas.microsoft.com/office/drawing/2014/main" id="{CED1D06E-F842-A14C-AFD5-5558FEAAEB88}"/>
              </a:ext>
            </a:extLst>
          </p:cNvPr>
          <p:cNvSpPr/>
          <p:nvPr/>
        </p:nvSpPr>
        <p:spPr>
          <a:xfrm>
            <a:off x="10438966" y="4426582"/>
            <a:ext cx="216024" cy="216024"/>
          </a:xfrm>
          <a:prstGeom prst="flowChartConnector">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Ellipse 30">
            <a:extLst>
              <a:ext uri="{FF2B5EF4-FFF2-40B4-BE49-F238E27FC236}">
                <a16:creationId xmlns:a16="http://schemas.microsoft.com/office/drawing/2014/main" id="{9BD4C341-97DA-FA45-9A7A-AD1A04DC8C25}"/>
              </a:ext>
            </a:extLst>
          </p:cNvPr>
          <p:cNvSpPr/>
          <p:nvPr/>
        </p:nvSpPr>
        <p:spPr>
          <a:xfrm>
            <a:off x="10674235" y="2501719"/>
            <a:ext cx="305125" cy="318284"/>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2" name="Flèche droite 42">
            <a:extLst>
              <a:ext uri="{FF2B5EF4-FFF2-40B4-BE49-F238E27FC236}">
                <a16:creationId xmlns:a16="http://schemas.microsoft.com/office/drawing/2014/main" id="{4BF55856-5E25-244B-B0B9-28A838920B9E}"/>
              </a:ext>
            </a:extLst>
          </p:cNvPr>
          <p:cNvSpPr/>
          <p:nvPr/>
        </p:nvSpPr>
        <p:spPr>
          <a:xfrm>
            <a:off x="6384032" y="3076710"/>
            <a:ext cx="504056" cy="129648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Espace réservé du contenu 2">
            <a:extLst>
              <a:ext uri="{FF2B5EF4-FFF2-40B4-BE49-F238E27FC236}">
                <a16:creationId xmlns:a16="http://schemas.microsoft.com/office/drawing/2014/main" id="{CA53F928-C7E7-934E-89FB-C595C0E38CE6}"/>
              </a:ext>
            </a:extLst>
          </p:cNvPr>
          <p:cNvSpPr txBox="1">
            <a:spLocks/>
          </p:cNvSpPr>
          <p:nvPr/>
        </p:nvSpPr>
        <p:spPr>
          <a:xfrm>
            <a:off x="7520660" y="2039587"/>
            <a:ext cx="1236635" cy="535959"/>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connections</a:t>
            </a:r>
          </a:p>
        </p:txBody>
      </p:sp>
      <p:sp>
        <p:nvSpPr>
          <p:cNvPr id="34" name="Espace réservé du contenu 2">
            <a:extLst>
              <a:ext uri="{FF2B5EF4-FFF2-40B4-BE49-F238E27FC236}">
                <a16:creationId xmlns:a16="http://schemas.microsoft.com/office/drawing/2014/main" id="{1C8FD895-4CDE-7445-93DD-1AD82D572441}"/>
              </a:ext>
            </a:extLst>
          </p:cNvPr>
          <p:cNvSpPr txBox="1">
            <a:spLocks/>
          </p:cNvSpPr>
          <p:nvPr/>
        </p:nvSpPr>
        <p:spPr>
          <a:xfrm>
            <a:off x="10440043" y="4954794"/>
            <a:ext cx="1039113" cy="286076"/>
          </a:xfrm>
          <a:prstGeom prst="rect">
            <a:avLst/>
          </a:prstGeom>
        </p:spPr>
        <p:txBody>
          <a:bodyPr vert="horz" lIns="91440" tIns="45720" rIns="91440" bIns="45720" rtlCol="0">
            <a:normAutofit fontScale="475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err="1"/>
              <a:t>Nb</a:t>
            </a:r>
            <a:r>
              <a:rPr lang="en-US"/>
              <a:t> movies</a:t>
            </a:r>
          </a:p>
        </p:txBody>
      </p:sp>
      <p:sp>
        <p:nvSpPr>
          <p:cNvPr id="35" name="Ellipse 34">
            <a:extLst>
              <a:ext uri="{FF2B5EF4-FFF2-40B4-BE49-F238E27FC236}">
                <a16:creationId xmlns:a16="http://schemas.microsoft.com/office/drawing/2014/main" id="{A7103366-7C0A-E646-8E1C-5179FF40575B}"/>
              </a:ext>
            </a:extLst>
          </p:cNvPr>
          <p:cNvSpPr/>
          <p:nvPr/>
        </p:nvSpPr>
        <p:spPr>
          <a:xfrm>
            <a:off x="5523345" y="5919028"/>
            <a:ext cx="305125" cy="318284"/>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sp>
        <p:nvSpPr>
          <p:cNvPr id="36" name="Espace réservé du contenu 2">
            <a:extLst>
              <a:ext uri="{FF2B5EF4-FFF2-40B4-BE49-F238E27FC236}">
                <a16:creationId xmlns:a16="http://schemas.microsoft.com/office/drawing/2014/main" id="{B26CCB64-B0E0-2541-BA67-B0094C8E815A}"/>
              </a:ext>
            </a:extLst>
          </p:cNvPr>
          <p:cNvSpPr txBox="1">
            <a:spLocks/>
          </p:cNvSpPr>
          <p:nvPr/>
        </p:nvSpPr>
        <p:spPr>
          <a:xfrm>
            <a:off x="6984345" y="5484860"/>
            <a:ext cx="4560015" cy="794467"/>
          </a:xfrm>
          <a:prstGeom prst="rect">
            <a:avLst/>
          </a:prstGeom>
        </p:spPr>
        <p:txBody>
          <a:bodyPr vert="horz" lIns="91440" tIns="45720" rIns="91440" bIns="45720" rtlCol="0">
            <a:normAutofit fontScale="625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The model tries to group the observations in the optimal way, and to associate new observations with the closest group</a:t>
            </a:r>
          </a:p>
        </p:txBody>
      </p:sp>
      <p:pic>
        <p:nvPicPr>
          <p:cNvPr id="37" name="Picture 2" descr="RÃ©sultat de recherche d'images pour &quot;machine learning domains&quot;">
            <a:extLst>
              <a:ext uri="{FF2B5EF4-FFF2-40B4-BE49-F238E27FC236}">
                <a16:creationId xmlns:a16="http://schemas.microsoft.com/office/drawing/2014/main" id="{1AFFD6DD-4ADE-D248-8DE2-CD7FDF00F2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7077" r="75503" b="42811"/>
          <a:stretch/>
        </p:blipFill>
        <p:spPr bwMode="auto">
          <a:xfrm>
            <a:off x="10138656" y="349892"/>
            <a:ext cx="1719808" cy="1512169"/>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Connecteur droit 37">
            <a:extLst>
              <a:ext uri="{FF2B5EF4-FFF2-40B4-BE49-F238E27FC236}">
                <a16:creationId xmlns:a16="http://schemas.microsoft.com/office/drawing/2014/main" id="{99133253-260B-1A45-8EE0-8391BB97798F}"/>
              </a:ext>
            </a:extLst>
          </p:cNvPr>
          <p:cNvCxnSpPr/>
          <p:nvPr/>
        </p:nvCxnSpPr>
        <p:spPr>
          <a:xfrm>
            <a:off x="9578183" y="2211240"/>
            <a:ext cx="291956" cy="1300072"/>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cxnSp>
        <p:nvCxnSpPr>
          <p:cNvPr id="39" name="Connecteur droit 38">
            <a:extLst>
              <a:ext uri="{FF2B5EF4-FFF2-40B4-BE49-F238E27FC236}">
                <a16:creationId xmlns:a16="http://schemas.microsoft.com/office/drawing/2014/main" id="{EE80AF35-BD43-B342-8A5C-515BECFC2C4B}"/>
              </a:ext>
            </a:extLst>
          </p:cNvPr>
          <p:cNvCxnSpPr/>
          <p:nvPr/>
        </p:nvCxnSpPr>
        <p:spPr>
          <a:xfrm flipV="1">
            <a:off x="8040217" y="3511312"/>
            <a:ext cx="1837785" cy="472846"/>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cxnSp>
        <p:nvCxnSpPr>
          <p:cNvPr id="40" name="Connecteur droit 39">
            <a:extLst>
              <a:ext uri="{FF2B5EF4-FFF2-40B4-BE49-F238E27FC236}">
                <a16:creationId xmlns:a16="http://schemas.microsoft.com/office/drawing/2014/main" id="{3EDEF899-4881-5240-A88D-A8076E84B1E4}"/>
              </a:ext>
            </a:extLst>
          </p:cNvPr>
          <p:cNvCxnSpPr/>
          <p:nvPr/>
        </p:nvCxnSpPr>
        <p:spPr>
          <a:xfrm>
            <a:off x="9870139" y="3488992"/>
            <a:ext cx="1089460" cy="77821"/>
          </a:xfrm>
          <a:prstGeom prst="line">
            <a:avLst/>
          </a:prstGeom>
          <a:ln w="57150">
            <a:prstDash val="sysDot"/>
          </a:ln>
        </p:spPr>
        <p:style>
          <a:lnRef idx="1">
            <a:schemeClr val="accent1"/>
          </a:lnRef>
          <a:fillRef idx="0">
            <a:schemeClr val="accent1"/>
          </a:fillRef>
          <a:effectRef idx="0">
            <a:schemeClr val="accent1"/>
          </a:effectRef>
          <a:fontRef idx="minor">
            <a:schemeClr val="tx1"/>
          </a:fontRef>
        </p:style>
      </p:cxnSp>
      <p:sp>
        <p:nvSpPr>
          <p:cNvPr id="41" name="Espace réservé du contenu 2">
            <a:extLst>
              <a:ext uri="{FF2B5EF4-FFF2-40B4-BE49-F238E27FC236}">
                <a16:creationId xmlns:a16="http://schemas.microsoft.com/office/drawing/2014/main" id="{AF6BAAF7-10FD-0D41-AA96-AD39D61BEE24}"/>
              </a:ext>
            </a:extLst>
          </p:cNvPr>
          <p:cNvSpPr txBox="1">
            <a:spLocks/>
          </p:cNvSpPr>
          <p:nvPr/>
        </p:nvSpPr>
        <p:spPr>
          <a:xfrm>
            <a:off x="7916245" y="3353389"/>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1</a:t>
            </a:r>
          </a:p>
        </p:txBody>
      </p:sp>
      <p:sp>
        <p:nvSpPr>
          <p:cNvPr id="42" name="Espace réservé du contenu 2">
            <a:extLst>
              <a:ext uri="{FF2B5EF4-FFF2-40B4-BE49-F238E27FC236}">
                <a16:creationId xmlns:a16="http://schemas.microsoft.com/office/drawing/2014/main" id="{D4E862CC-BFE0-5B41-AE92-073F43A5F8C5}"/>
              </a:ext>
            </a:extLst>
          </p:cNvPr>
          <p:cNvSpPr txBox="1">
            <a:spLocks/>
          </p:cNvSpPr>
          <p:nvPr/>
        </p:nvSpPr>
        <p:spPr>
          <a:xfrm>
            <a:off x="8640899" y="4365507"/>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2</a:t>
            </a:r>
          </a:p>
        </p:txBody>
      </p:sp>
      <p:sp>
        <p:nvSpPr>
          <p:cNvPr id="43" name="Espace réservé du contenu 2">
            <a:extLst>
              <a:ext uri="{FF2B5EF4-FFF2-40B4-BE49-F238E27FC236}">
                <a16:creationId xmlns:a16="http://schemas.microsoft.com/office/drawing/2014/main" id="{B8B330D0-AD55-564A-9F53-86DA3EAC78F1}"/>
              </a:ext>
            </a:extLst>
          </p:cNvPr>
          <p:cNvSpPr txBox="1">
            <a:spLocks/>
          </p:cNvSpPr>
          <p:nvPr/>
        </p:nvSpPr>
        <p:spPr>
          <a:xfrm>
            <a:off x="10698890" y="3143509"/>
            <a:ext cx="1085873" cy="377833"/>
          </a:xfrm>
          <a:prstGeom prst="rect">
            <a:avLst/>
          </a:prstGeom>
        </p:spPr>
        <p:txBody>
          <a:bodyPr vert="horz" lIns="91440" tIns="45720" rIns="91440" bIns="45720" rtlCol="0">
            <a:normAutofit fontScale="55000" lnSpcReduction="20000"/>
          </a:bodyPr>
          <a:lstStyle>
            <a:lvl1pPr marL="457200" indent="-457200" algn="l" defTabSz="914400" rtl="0" eaLnBrk="1" latinLnBrk="0" hangingPunct="1">
              <a:lnSpc>
                <a:spcPct val="90000"/>
              </a:lnSpc>
              <a:spcBef>
                <a:spcPts val="1000"/>
              </a:spcBef>
              <a:buClr>
                <a:srgbClr val="FFAA00"/>
              </a:buClr>
              <a:buFont typeface="Wingdings" panose="05000000000000000000" pitchFamily="2" charset="2"/>
              <a:buChar char="Ø"/>
              <a:defRPr sz="2800" kern="1200">
                <a:solidFill>
                  <a:srgbClr val="585856"/>
                </a:solidFill>
                <a:latin typeface="Arial" panose="020B0604020202020204" pitchFamily="34" charset="0"/>
                <a:ea typeface="+mn-ea"/>
                <a:cs typeface="Arial" panose="020B0604020202020204" pitchFamily="34" charset="0"/>
              </a:defRPr>
            </a:lvl1pPr>
            <a:lvl2pPr marL="800100" indent="-342900" algn="l" defTabSz="914400" rtl="0" eaLnBrk="1" latinLnBrk="0" hangingPunct="1">
              <a:lnSpc>
                <a:spcPct val="90000"/>
              </a:lnSpc>
              <a:spcBef>
                <a:spcPts val="500"/>
              </a:spcBef>
              <a:buClr>
                <a:srgbClr val="FFAA00"/>
              </a:buClr>
              <a:buFont typeface="Wingdings" panose="05000000000000000000" pitchFamily="2" charset="2"/>
              <a:buChar char="Ø"/>
              <a:defRPr sz="2400" kern="1200">
                <a:solidFill>
                  <a:srgbClr val="585856"/>
                </a:solidFill>
                <a:latin typeface="Arial" panose="020B0604020202020204" pitchFamily="34" charset="0"/>
                <a:ea typeface="+mn-ea"/>
                <a:cs typeface="Arial" panose="020B0604020202020204" pitchFamily="34" charset="0"/>
              </a:defRPr>
            </a:lvl2pPr>
            <a:lvl3pPr marL="1257300" indent="-342900" algn="l" defTabSz="914400" rtl="0" eaLnBrk="1" latinLnBrk="0" hangingPunct="1">
              <a:lnSpc>
                <a:spcPct val="90000"/>
              </a:lnSpc>
              <a:spcBef>
                <a:spcPts val="500"/>
              </a:spcBef>
              <a:buClr>
                <a:srgbClr val="FFAA00"/>
              </a:buClr>
              <a:buFont typeface="Wingdings" panose="05000000000000000000" pitchFamily="2" charset="2"/>
              <a:buChar char="Ø"/>
              <a:defRPr sz="2000" kern="1200">
                <a:solidFill>
                  <a:srgbClr val="585856"/>
                </a:solidFill>
                <a:latin typeface="Arial" panose="020B0604020202020204" pitchFamily="34" charset="0"/>
                <a:ea typeface="+mn-ea"/>
                <a:cs typeface="Arial" panose="020B0604020202020204" pitchFamily="34" charset="0"/>
              </a:defRPr>
            </a:lvl3pPr>
            <a:lvl4pPr marL="16573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4pPr>
            <a:lvl5pPr marL="2114550" indent="-285750" algn="l" defTabSz="914400" rtl="0" eaLnBrk="1" latinLnBrk="0" hangingPunct="1">
              <a:lnSpc>
                <a:spcPct val="90000"/>
              </a:lnSpc>
              <a:spcBef>
                <a:spcPts val="500"/>
              </a:spcBef>
              <a:buClr>
                <a:srgbClr val="FFAA00"/>
              </a:buClr>
              <a:buFont typeface="Wingdings" panose="05000000000000000000" pitchFamily="2" charset="2"/>
              <a:buChar char="Ø"/>
              <a:defRPr sz="1800" kern="1200">
                <a:solidFill>
                  <a:srgbClr val="585856"/>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a:solidFill>
                  <a:schemeClr val="accent1"/>
                </a:solidFill>
              </a:rPr>
              <a:t>Cluster 3</a:t>
            </a:r>
          </a:p>
        </p:txBody>
      </p:sp>
      <p:sp>
        <p:nvSpPr>
          <p:cNvPr id="44" name="Espace réservé du numéro de diapositive 2">
            <a:extLst>
              <a:ext uri="{FF2B5EF4-FFF2-40B4-BE49-F238E27FC236}">
                <a16:creationId xmlns:a16="http://schemas.microsoft.com/office/drawing/2014/main" id="{DCCA0329-A97F-DE4E-82F9-BD580767E904}"/>
              </a:ext>
            </a:extLst>
          </p:cNvPr>
          <p:cNvSpPr>
            <a:spLocks noGrp="1"/>
          </p:cNvSpPr>
          <p:nvPr>
            <p:ph type="sldNum" sz="quarter" idx="12"/>
          </p:nvPr>
        </p:nvSpPr>
        <p:spPr>
          <a:xfrm>
            <a:off x="8610600" y="6453336"/>
            <a:ext cx="2743200" cy="365125"/>
          </a:xfrm>
        </p:spPr>
        <p:txBody>
          <a:bodyPr/>
          <a:lstStyle/>
          <a:p>
            <a:fld id="{751AA1C6-4078-45CB-8878-474E9746D964}" type="slidenum">
              <a:rPr lang="en-US" smtClean="0"/>
              <a:t>9</a:t>
            </a:fld>
            <a:endParaRPr lang="en-US"/>
          </a:p>
        </p:txBody>
      </p:sp>
    </p:spTree>
    <p:extLst>
      <p:ext uri="{BB962C8B-B14F-4D97-AF65-F5344CB8AC3E}">
        <p14:creationId xmlns:p14="http://schemas.microsoft.com/office/powerpoint/2010/main" val="1750306743"/>
      </p:ext>
    </p:extLst>
  </p:cSld>
  <p:clrMapOvr>
    <a:masterClrMapping/>
  </p:clrMapOvr>
</p:sld>
</file>

<file path=ppt/theme/theme1.xml><?xml version="1.0" encoding="utf-8"?>
<a:theme xmlns:a="http://schemas.openxmlformats.org/drawingml/2006/main" name="fr_total_modele_blanc">
  <a:themeElements>
    <a:clrScheme name="TOTAL CORPO">
      <a:dk1>
        <a:sysClr val="windowText" lastClr="000000"/>
      </a:dk1>
      <a:lt1>
        <a:sysClr val="window" lastClr="FFFFFF"/>
      </a:lt1>
      <a:dk2>
        <a:srgbClr val="707173"/>
      </a:dk2>
      <a:lt2>
        <a:srgbClr val="00A37F"/>
      </a:lt2>
      <a:accent1>
        <a:srgbClr val="4A96CD"/>
      </a:accent1>
      <a:accent2>
        <a:srgbClr val="F39800"/>
      </a:accent2>
      <a:accent3>
        <a:srgbClr val="E20031"/>
      </a:accent3>
      <a:accent4>
        <a:srgbClr val="004494"/>
      </a:accent4>
      <a:accent5>
        <a:srgbClr val="E8561E"/>
      </a:accent5>
      <a:accent6>
        <a:srgbClr val="97B2AD"/>
      </a:accent6>
      <a:hlink>
        <a:srgbClr val="175A99"/>
      </a:hlink>
      <a:folHlink>
        <a:srgbClr val="B12F87"/>
      </a:folHlink>
    </a:clrScheme>
    <a:fontScheme name="Office Classique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DataSquad Template.potx" id="{E4A73836-2291-4BD5-98EC-E2F3BEC1CC51}" vid="{2AC1E0D2-1C80-46A3-AA65-B4ED3863B363}"/>
    </a:ext>
  </a:extLst>
</a:theme>
</file>

<file path=ppt/theme/theme2.xml><?xml version="1.0" encoding="utf-8"?>
<a:theme xmlns:a="http://schemas.openxmlformats.org/drawingml/2006/main" name="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398185F9-2902-4D21-98C2-557B32258EE0}"/>
    </a:ext>
  </a:extLst>
</a:theme>
</file>

<file path=ppt/theme/theme3.xml><?xml version="1.0" encoding="utf-8"?>
<a:theme xmlns:a="http://schemas.openxmlformats.org/drawingml/2006/main" name="1_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9DA093D6-26B2-40C2-BEDA-3D99EB105156}"/>
    </a:ext>
  </a:ext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quad Template.potx" id="{E4A73836-2291-4BD5-98EC-E2F3BEC1CC51}" vid="{8A9B6B2D-832E-4BC6-BB73-2B705755DC4C}"/>
    </a:ext>
  </a:extLst>
</a:theme>
</file>

<file path=ppt/theme/theme5.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C6E3367F707FF4DBB04D074F2E08FFC" ma:contentTypeVersion="12" ma:contentTypeDescription="Crée un document." ma:contentTypeScope="" ma:versionID="fe4a849fc9753ede8606286697fc7dea">
  <xsd:schema xmlns:xsd="http://www.w3.org/2001/XMLSchema" xmlns:xs="http://www.w3.org/2001/XMLSchema" xmlns:p="http://schemas.microsoft.com/office/2006/metadata/properties" xmlns:ns2="d254a6f9-6f33-4186-a8b5-a0b73dc49cf0" xmlns:ns3="d2d3a93a-0125-4903-a64d-2be890e5ff5d" targetNamespace="http://schemas.microsoft.com/office/2006/metadata/properties" ma:root="true" ma:fieldsID="e727f368b966548546a0a498e324ab08" ns2:_="" ns3:_="">
    <xsd:import namespace="d254a6f9-6f33-4186-a8b5-a0b73dc49cf0"/>
    <xsd:import namespace="d2d3a93a-0125-4903-a64d-2be890e5ff5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2:MediaServiceLocation"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54a6f9-6f33-4186-a8b5-a0b73dc49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2d3a93a-0125-4903-a64d-2be890e5ff5d" elementFormDefault="qualified">
    <xsd:import namespace="http://schemas.microsoft.com/office/2006/documentManagement/types"/>
    <xsd:import namespace="http://schemas.microsoft.com/office/infopath/2007/PartnerControls"/>
    <xsd:element name="SharedWithUsers" ma:index="16"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8D8E5C-82D6-4370-B582-4819A61791D5}">
  <ds:schemaRefs>
    <ds:schemaRef ds:uri="http://schemas.microsoft.com/sharepoint/v3/contenttype/forms"/>
  </ds:schemaRefs>
</ds:datastoreItem>
</file>

<file path=customXml/itemProps2.xml><?xml version="1.0" encoding="utf-8"?>
<ds:datastoreItem xmlns:ds="http://schemas.openxmlformats.org/officeDocument/2006/customXml" ds:itemID="{07BFDE8E-DC96-49D8-8F2F-C02914045422}">
  <ds:schemaRefs>
    <ds:schemaRef ds:uri="d254a6f9-6f33-4186-a8b5-a0b73dc49cf0"/>
    <ds:schemaRef ds:uri="d2d3a93a-0125-4903-a64d-2be890e5ff5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44FBC32-CC93-475B-BF84-6A95666E27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54a6f9-6f33-4186-a8b5-a0b73dc49cf0"/>
    <ds:schemaRef ds:uri="d2d3a93a-0125-4903-a64d-2be890e5ff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TotalTime>
  <Words>4247</Words>
  <Application>Microsoft Macintosh PowerPoint</Application>
  <PresentationFormat>Grand écran</PresentationFormat>
  <Paragraphs>470</Paragraphs>
  <Slides>19</Slides>
  <Notes>16</Notes>
  <HiddenSlides>0</HiddenSlides>
  <MMClips>0</MMClips>
  <ScaleCrop>false</ScaleCrop>
  <HeadingPairs>
    <vt:vector size="6" baseType="variant">
      <vt:variant>
        <vt:lpstr>Polices utilisées</vt:lpstr>
      </vt:variant>
      <vt:variant>
        <vt:i4>5</vt:i4>
      </vt:variant>
      <vt:variant>
        <vt:lpstr>Thème</vt:lpstr>
      </vt:variant>
      <vt:variant>
        <vt:i4>4</vt:i4>
      </vt:variant>
      <vt:variant>
        <vt:lpstr>Titres des diapositives</vt:lpstr>
      </vt:variant>
      <vt:variant>
        <vt:i4>19</vt:i4>
      </vt:variant>
    </vt:vector>
  </HeadingPairs>
  <TitlesOfParts>
    <vt:vector size="28" baseType="lpstr">
      <vt:lpstr>Arial</vt:lpstr>
      <vt:lpstr>Calibri</vt:lpstr>
      <vt:lpstr>Helvetica Neue</vt:lpstr>
      <vt:lpstr>Lucida Grande</vt:lpstr>
      <vt:lpstr>Wingdings</vt:lpstr>
      <vt:lpstr>fr_total_modele_blanc</vt:lpstr>
      <vt:lpstr>Conception personnalisée</vt:lpstr>
      <vt:lpstr>1_Conception personnalisée</vt:lpstr>
      <vt:lpstr>2_Conception personnalisée</vt:lpstr>
      <vt:lpstr>My 1st Machine Learning model</vt:lpstr>
      <vt:lpstr>Who are we ? </vt:lpstr>
      <vt:lpstr>What is Machine Learning?</vt:lpstr>
      <vt:lpstr>Some basic vocabulary</vt:lpstr>
      <vt:lpstr>Some basic vocabulary</vt:lpstr>
      <vt:lpstr>What are the branches of machine learning?</vt:lpstr>
      <vt:lpstr>Classification</vt:lpstr>
      <vt:lpstr>Regression</vt:lpstr>
      <vt:lpstr>Clustering</vt:lpstr>
      <vt:lpstr>Workflow of a ML project</vt:lpstr>
      <vt:lpstr>Real-world ML project</vt:lpstr>
      <vt:lpstr>What are we going to do today?</vt:lpstr>
      <vt:lpstr>Step 1: Build a 1st basic model</vt:lpstr>
      <vt:lpstr>Step 1: Build a 1st basic model</vt:lpstr>
      <vt:lpstr>Présentation PowerPoint</vt:lpstr>
      <vt:lpstr>Step 2: Improve your model : Preprocessing</vt:lpstr>
      <vt:lpstr>Step 2: Improve your model : Preprocessing</vt:lpstr>
      <vt:lpstr>Step 3: Improve your model : Models and hyperparameters optimization</vt:lpstr>
      <vt:lpstr>Step 3: Improve your model : Models and hyperparameters optimisation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1st Machine Learning model</dc:title>
  <dc:creator>Yann HALLOUARD</dc:creator>
  <cp:lastModifiedBy>Grah, Simon</cp:lastModifiedBy>
  <cp:revision>13</cp:revision>
  <dcterms:created xsi:type="dcterms:W3CDTF">2020-06-24T10:19:39Z</dcterms:created>
  <dcterms:modified xsi:type="dcterms:W3CDTF">2021-11-18T08:29:34Z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b30ed1b-e95f-40b5-af89-828263f287a7_Enabled">
    <vt:lpwstr>True</vt:lpwstr>
  </property>
  <property fmtid="{D5CDD505-2E9C-101B-9397-08002B2CF9AE}" pid="3" name="MSIP_Label_2b30ed1b-e95f-40b5-af89-828263f287a7_SiteId">
    <vt:lpwstr>329e91b0-e21f-48fb-a071-456717ecc28e</vt:lpwstr>
  </property>
  <property fmtid="{D5CDD505-2E9C-101B-9397-08002B2CF9AE}" pid="4" name="MSIP_Label_2b30ed1b-e95f-40b5-af89-828263f287a7_Owner">
    <vt:lpwstr>thomas.vial@external.total.com</vt:lpwstr>
  </property>
  <property fmtid="{D5CDD505-2E9C-101B-9397-08002B2CF9AE}" pid="5" name="MSIP_Label_2b30ed1b-e95f-40b5-af89-828263f287a7_SetDate">
    <vt:lpwstr>2020-07-05T13:57:33.4406229Z</vt:lpwstr>
  </property>
  <property fmtid="{D5CDD505-2E9C-101B-9397-08002B2CF9AE}" pid="6" name="MSIP_Label_2b30ed1b-e95f-40b5-af89-828263f287a7_Name">
    <vt:lpwstr>Restricted</vt:lpwstr>
  </property>
  <property fmtid="{D5CDD505-2E9C-101B-9397-08002B2CF9AE}" pid="7" name="MSIP_Label_2b30ed1b-e95f-40b5-af89-828263f287a7_Application">
    <vt:lpwstr>Microsoft Azure Information Protection</vt:lpwstr>
  </property>
  <property fmtid="{D5CDD505-2E9C-101B-9397-08002B2CF9AE}" pid="8" name="MSIP_Label_2b30ed1b-e95f-40b5-af89-828263f287a7_ActionId">
    <vt:lpwstr>6fb47bcb-3835-48a1-b393-68971b63b868</vt:lpwstr>
  </property>
  <property fmtid="{D5CDD505-2E9C-101B-9397-08002B2CF9AE}" pid="9" name="MSIP_Label_2b30ed1b-e95f-40b5-af89-828263f287a7_Extended_MSFT_Method">
    <vt:lpwstr>Automatic</vt:lpwstr>
  </property>
  <property fmtid="{D5CDD505-2E9C-101B-9397-08002B2CF9AE}" pid="10" name="Sensitivity">
    <vt:lpwstr>Restricted</vt:lpwstr>
  </property>
  <property fmtid="{D5CDD505-2E9C-101B-9397-08002B2CF9AE}" pid="11" name="ContentTypeId">
    <vt:lpwstr>0x010100AC6E3367F707FF4DBB04D074F2E08FFC</vt:lpwstr>
  </property>
</Properties>
</file>

<file path=docProps/thumbnail.jpeg>
</file>